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0" r:id="rId4"/>
    <p:sldId id="277" r:id="rId5"/>
    <p:sldId id="281" r:id="rId6"/>
    <p:sldId id="282" r:id="rId7"/>
    <p:sldId id="264" r:id="rId8"/>
    <p:sldId id="283" r:id="rId9"/>
    <p:sldId id="285" r:id="rId10"/>
    <p:sldId id="286" r:id="rId11"/>
    <p:sldId id="259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1416"/>
    <a:srgbClr val="F2F2F1"/>
    <a:srgbClr val="BE3D2B"/>
    <a:srgbClr val="EBE6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392" autoAdjust="0"/>
    <p:restoredTop sz="94660"/>
  </p:normalViewPr>
  <p:slideViewPr>
    <p:cSldViewPr snapToGrid="0">
      <p:cViewPr varScale="1">
        <p:scale>
          <a:sx n="66" d="100"/>
          <a:sy n="66" d="100"/>
        </p:scale>
        <p:origin x="73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C81FC-05DE-40C6-950E-C21AE70343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05EE02-39B1-461B-A2C4-533D5F5581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85CE6B-0C14-487A-80C9-2F67F2859A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4ACEA-C400-45B2-880D-0946F03AB505}" type="datetimeFigureOut">
              <a:rPr lang="en-AU" smtClean="0"/>
              <a:t>11/11/2020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192D3B-672C-4A7E-AFC4-DBE7894778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28D119-9258-496F-A82E-30C826D84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59228-BC80-412B-9CE3-191080D727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55421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1AF8F1-5E5C-4300-A543-8DB2CEB60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A2A5A23-56B5-4127-A7C7-BBD8FBA167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679EBA-69AF-462C-BC2C-6D088A8C28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4ACEA-C400-45B2-880D-0946F03AB505}" type="datetimeFigureOut">
              <a:rPr lang="en-AU" smtClean="0"/>
              <a:t>11/11/2020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A190CE-E45D-4B47-B3BE-6B05D4E9C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5636C6-1219-40D4-831B-ADBF1953E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59228-BC80-412B-9CE3-191080D727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6818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CDBAAA4-187F-4846-948A-CB429AB04D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6CFFA3E-667E-4928-8C23-392CAD581C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B16C72-C1D7-4D81-8723-CD23572192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4ACEA-C400-45B2-880D-0946F03AB505}" type="datetimeFigureOut">
              <a:rPr lang="en-AU" smtClean="0"/>
              <a:t>11/11/2020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9507D5-2691-4E5B-BD8A-3FBA5BE54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DCCD2C-C133-466B-8100-0C52DA11F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59228-BC80-412B-9CE3-191080D727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71275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E950B6-8A74-4716-8647-FB46BE7235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ACFF9B-F8F7-4B43-BD11-1B9CE50D8F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127233-7DFF-4934-9A1D-2D6C3AE91E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4ACEA-C400-45B2-880D-0946F03AB505}" type="datetimeFigureOut">
              <a:rPr lang="en-AU" smtClean="0"/>
              <a:t>11/11/2020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4590DD-8F0F-46B0-85E0-D2C8E2800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1B146E-EB0E-438B-B148-CDC46746C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59228-BC80-412B-9CE3-191080D727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40646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B7876A-3E56-409E-ADF0-743A6AE9C7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C2FA4B-3914-4159-ACDF-D6C118C2B5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A6CAB9-7FF8-431A-BD43-95794C42A9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4ACEA-C400-45B2-880D-0946F03AB505}" type="datetimeFigureOut">
              <a:rPr lang="en-AU" smtClean="0"/>
              <a:t>11/11/2020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06A808-0B0A-432B-9944-77634F1D7A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65ACD5-39AB-4777-9986-50DBC8BED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59228-BC80-412B-9CE3-191080D727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49290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86A264-D49E-4454-9100-416AA1BBDC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3C8F1A-EFAA-41D9-8A06-C7B076AF22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82B470-0DC7-4F1C-BEEB-2355816EF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FA579E-109F-4048-9CC2-76C2A2AE9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4ACEA-C400-45B2-880D-0946F03AB505}" type="datetimeFigureOut">
              <a:rPr lang="en-AU" smtClean="0"/>
              <a:t>11/11/2020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B437CD-DB3E-4F98-BC47-E41339A4A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E289BD-E2DE-4376-B467-CE3D275D67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59228-BC80-412B-9CE3-191080D727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12399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73B7A-9610-49C4-835A-59BA98F82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D78CC9-4726-45D9-8250-A6E30C1368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7C588F-D1CD-4F9E-AF23-F066B66C43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B7A1B01-98F2-42A1-B79F-686CCB521C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CC18F0-4630-4689-830A-931678A5A2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27832C-E126-4C8A-9B3F-F60A85FE51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4ACEA-C400-45B2-880D-0946F03AB505}" type="datetimeFigureOut">
              <a:rPr lang="en-AU" smtClean="0"/>
              <a:t>11/11/2020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E68E67A-CD08-4138-9E7C-FFF4EB425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BF16B6-6C19-4273-8283-894EC414D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59228-BC80-412B-9CE3-191080D727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67193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E1877F-E32C-447C-B1B3-47E621697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C8502C-836C-46D0-88AA-759864B14D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4ACEA-C400-45B2-880D-0946F03AB505}" type="datetimeFigureOut">
              <a:rPr lang="en-AU" smtClean="0"/>
              <a:t>11/11/2020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29403D-0B02-45E6-A104-351A8DE90B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40CFBE6-A16A-4F77-A336-8159E75C5A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59228-BC80-412B-9CE3-191080D727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85931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DD2ECF2-E7F6-4EF2-BBA3-0A9500D9C8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4ACEA-C400-45B2-880D-0946F03AB505}" type="datetimeFigureOut">
              <a:rPr lang="en-AU" smtClean="0"/>
              <a:t>11/11/2020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180083-DCDA-425D-B1DC-42FC3237DD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2FADA7-B5E8-489C-94CF-17F618F02A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59228-BC80-412B-9CE3-191080D727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3392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63639-79EB-4965-B71A-87F0338A8A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F65D85-21BF-414A-B396-316E5477FC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87738B-404B-4237-95A7-C4F7E56391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449BA5-C23C-4AC2-82F5-253427EE3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4ACEA-C400-45B2-880D-0946F03AB505}" type="datetimeFigureOut">
              <a:rPr lang="en-AU" smtClean="0"/>
              <a:t>11/11/2020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042DA4-E89C-4C79-BDBB-8E6AFB614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1D1FDC-F63A-4FB7-945E-9B8C8D988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59228-BC80-412B-9CE3-191080D727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23042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1CBFDC-76B6-42AF-9355-9A7A034E05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E1BBD3-BE97-4DFB-93A1-60155256D4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90F237-3575-4CB8-A4D7-6628A8F508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EFCDEB-5000-49CE-9C2E-88360FD17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4ACEA-C400-45B2-880D-0946F03AB505}" type="datetimeFigureOut">
              <a:rPr lang="en-AU" smtClean="0"/>
              <a:t>11/11/2020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F5639E-83B3-4F93-9EFD-675983592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85EE4C-132B-4167-9555-AB77F14E36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59228-BC80-412B-9CE3-191080D727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04898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2A4C25-85F8-48AB-B5C6-2DADD742AC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2A2BE2-9F92-4FF0-9B53-EB95BF7804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71764D-AA96-4764-8EA9-54364F9883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F4ACEA-C400-45B2-880D-0946F03AB505}" type="datetimeFigureOut">
              <a:rPr lang="en-AU" smtClean="0"/>
              <a:t>11/11/2020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E69AAF-BD08-46B0-89CD-5C036BCA8E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F9426F-2077-49F3-AC68-3FDD9FCE19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459228-BC80-412B-9CE3-191080D727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4673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F6AFA50-DE92-1442-974C-5B4DA698D87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66"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EEB9F4F-E4DF-8547-8BFC-E29B58415E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6" b="9332"/>
          <a:stretch/>
        </p:blipFill>
        <p:spPr>
          <a:xfrm>
            <a:off x="0" y="4264797"/>
            <a:ext cx="2651710" cy="25932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5D6FFA8-8396-4927-9B23-9E5E3E70BC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0949" y="989560"/>
            <a:ext cx="6480000" cy="1080000"/>
          </a:xfrm>
        </p:spPr>
        <p:txBody>
          <a:bodyPr lIns="0" tIns="0" rIns="0" bIns="0" anchor="t">
            <a:norm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AU" sz="7000" b="1" dirty="0">
                <a:solidFill>
                  <a:srgbClr val="F2F2F1"/>
                </a:solidFill>
                <a:latin typeface="Helvetica" pitchFamily="2" charset="0"/>
              </a:rPr>
              <a:t>The </a:t>
            </a:r>
            <a:r>
              <a:rPr lang="en-AU" sz="7000" b="1" i="1" dirty="0">
                <a:solidFill>
                  <a:srgbClr val="F2F2F1"/>
                </a:solidFill>
                <a:latin typeface="Helvetica" pitchFamily="2" charset="0"/>
              </a:rPr>
              <a:t>Uluru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0952CF-38E2-42B1-AABF-88B7272A4A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0949" y="5129322"/>
            <a:ext cx="3600000" cy="350697"/>
          </a:xfrm>
        </p:spPr>
        <p:txBody>
          <a:bodyPr lIns="0" tIns="0" rIns="0" bIns="0">
            <a:norm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AU" sz="1200" b="1" dirty="0">
                <a:solidFill>
                  <a:srgbClr val="EBE65D"/>
                </a:solidFill>
                <a:latin typeface="Helvetica" pitchFamily="2" charset="0"/>
              </a:rPr>
              <a:t>An Educational Toolkit by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673A40A-D4B0-DF49-8EB1-860D56EC1390}"/>
              </a:ext>
            </a:extLst>
          </p:cNvPr>
          <p:cNvSpPr txBox="1">
            <a:spLocks/>
          </p:cNvSpPr>
          <p:nvPr/>
        </p:nvSpPr>
        <p:spPr>
          <a:xfrm>
            <a:off x="540949" y="3472781"/>
            <a:ext cx="6480000" cy="1080000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AU" sz="7000" b="1" i="1" dirty="0">
                <a:solidFill>
                  <a:srgbClr val="F2F2F1"/>
                </a:solidFill>
                <a:latin typeface="Helvetica" pitchFamily="2" charset="0"/>
              </a:rPr>
              <a:t>Hea</a:t>
            </a:r>
            <a:r>
              <a:rPr lang="en-AU" sz="7000" b="1" i="1" spc="300" dirty="0">
                <a:solidFill>
                  <a:srgbClr val="F2F2F1"/>
                </a:solidFill>
                <a:latin typeface="Helvetica" pitchFamily="2" charset="0"/>
              </a:rPr>
              <a:t>r</a:t>
            </a:r>
            <a:r>
              <a:rPr lang="en-AU" sz="7000" b="1" i="1" dirty="0">
                <a:solidFill>
                  <a:srgbClr val="F2F2F1"/>
                </a:solidFill>
                <a:latin typeface="Helvetica" pitchFamily="2" charset="0"/>
              </a:rPr>
              <a:t>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EDF6646-39FF-C44B-846A-546CAA66C65F}"/>
              </a:ext>
            </a:extLst>
          </p:cNvPr>
          <p:cNvSpPr txBox="1">
            <a:spLocks/>
          </p:cNvSpPr>
          <p:nvPr/>
        </p:nvSpPr>
        <p:spPr>
          <a:xfrm>
            <a:off x="540950" y="1816240"/>
            <a:ext cx="6480000" cy="1080000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AU" sz="7000" b="1" i="1" dirty="0">
                <a:solidFill>
                  <a:srgbClr val="F2F2F1"/>
                </a:solidFill>
                <a:latin typeface="Helvetica" pitchFamily="2" charset="0"/>
              </a:rPr>
              <a:t>Statement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0E6A47F-511E-6941-9AF1-4541ED1D7100}"/>
              </a:ext>
            </a:extLst>
          </p:cNvPr>
          <p:cNvSpPr txBox="1">
            <a:spLocks/>
          </p:cNvSpPr>
          <p:nvPr/>
        </p:nvSpPr>
        <p:spPr>
          <a:xfrm>
            <a:off x="540949" y="2653341"/>
            <a:ext cx="6480000" cy="1080000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AU" sz="7000" b="1" i="1" dirty="0">
                <a:solidFill>
                  <a:srgbClr val="F2F2F1"/>
                </a:solidFill>
                <a:latin typeface="Helvetica" pitchFamily="2" charset="0"/>
              </a:rPr>
              <a:t>from the</a:t>
            </a:r>
          </a:p>
        </p:txBody>
      </p:sp>
    </p:spTree>
    <p:extLst>
      <p:ext uri="{BB962C8B-B14F-4D97-AF65-F5344CB8AC3E}">
        <p14:creationId xmlns:p14="http://schemas.microsoft.com/office/powerpoint/2010/main" val="14394223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AEF2B97-C807-F842-8D4A-23DFE79A2C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" t="1308" r="109" b="1308"/>
          <a:stretch/>
        </p:blipFill>
        <p:spPr>
          <a:xfrm>
            <a:off x="0" y="0"/>
            <a:ext cx="12192000" cy="70059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17036B7-4FA5-4EB7-9469-CD4715418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000" y="365126"/>
            <a:ext cx="10800000" cy="720000"/>
          </a:xfrm>
        </p:spPr>
        <p:txBody>
          <a:bodyPr lIns="0" tIns="0" rIns="0" bIns="0"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en-AU" sz="2500" b="1" dirty="0">
                <a:solidFill>
                  <a:srgbClr val="BE3D2B"/>
                </a:solidFill>
                <a:latin typeface="Helvetica" pitchFamily="2" charset="0"/>
              </a:rPr>
              <a:t>History of the </a:t>
            </a:r>
            <a:r>
              <a:rPr lang="en-AU" sz="2500" b="1" i="1" dirty="0">
                <a:solidFill>
                  <a:srgbClr val="BE3D2B"/>
                </a:solidFill>
                <a:latin typeface="Helvetica" pitchFamily="2" charset="0"/>
              </a:rPr>
              <a:t>Uluru Statemen</a:t>
            </a:r>
            <a:r>
              <a:rPr lang="en-AU" sz="2500" b="1" i="1" spc="300" dirty="0">
                <a:solidFill>
                  <a:srgbClr val="BE3D2B"/>
                </a:solidFill>
                <a:latin typeface="Helvetica" pitchFamily="2" charset="0"/>
              </a:rPr>
              <a:t>t</a:t>
            </a:r>
            <a:r>
              <a:rPr lang="en-AU" sz="2500" b="1" spc="300" dirty="0">
                <a:solidFill>
                  <a:srgbClr val="BE3D2B"/>
                </a:solidFill>
                <a:latin typeface="Helvetica" pitchFamily="2" charset="0"/>
              </a:rPr>
              <a:t>…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CA6739A-FA7F-9F48-A742-4C110E01B3F5}"/>
              </a:ext>
            </a:extLst>
          </p:cNvPr>
          <p:cNvSpPr txBox="1">
            <a:spLocks/>
          </p:cNvSpPr>
          <p:nvPr/>
        </p:nvSpPr>
        <p:spPr>
          <a:xfrm>
            <a:off x="696000" y="1530582"/>
            <a:ext cx="4533726" cy="54753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2000" b="1" dirty="0">
                <a:solidFill>
                  <a:srgbClr val="F2F2F1"/>
                </a:solidFill>
                <a:latin typeface="Helvetica" pitchFamily="2" charset="0"/>
              </a:rPr>
              <a:t>In 2015, the Prime Minister and Opposition Leader announced that the establishment of the Referendum Council. This lead to 12 First Nations Regional Dialogues, engaging over 1200 Indigenous representatives.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AU" sz="2000" b="1" dirty="0">
              <a:solidFill>
                <a:srgbClr val="F2F2F1"/>
              </a:solidFill>
              <a:latin typeface="Helvetica" pitchFamily="2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2000" b="1" dirty="0">
                <a:solidFill>
                  <a:srgbClr val="F2F2F1"/>
                </a:solidFill>
                <a:latin typeface="Helvetica" pitchFamily="2" charset="0"/>
              </a:rPr>
              <a:t>The Referendum Council process lead to the delivery of the </a:t>
            </a:r>
            <a:r>
              <a:rPr lang="en-AU" sz="2000" b="1" i="1" dirty="0">
                <a:solidFill>
                  <a:srgbClr val="F2F2F1"/>
                </a:solidFill>
                <a:latin typeface="Helvetica" pitchFamily="2" charset="0"/>
              </a:rPr>
              <a:t>Uluru Statement from the Heart</a:t>
            </a:r>
            <a:r>
              <a:rPr lang="en-AU" sz="2000" b="1" dirty="0">
                <a:solidFill>
                  <a:srgbClr val="F2F2F1"/>
                </a:solidFill>
                <a:latin typeface="Helvetica" pitchFamily="2" charset="0"/>
              </a:rPr>
              <a:t>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AU" sz="2000" b="1" dirty="0">
              <a:solidFill>
                <a:srgbClr val="F2F2F1"/>
              </a:solidFill>
              <a:latin typeface="Helvetica" pitchFamily="2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AU" sz="2000" b="1" dirty="0">
              <a:solidFill>
                <a:srgbClr val="F2F2F1"/>
              </a:solidFill>
              <a:latin typeface="Helvetica" pitchFamily="2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AU" sz="2000" b="1" dirty="0">
              <a:solidFill>
                <a:srgbClr val="F2F2F1"/>
              </a:solidFill>
              <a:latin typeface="Helvetica" pitchFamily="2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C2BA5D9-350F-124E-9D0F-10160016E7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1954" y="272567"/>
            <a:ext cx="630988" cy="63098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8BC008A-1191-534D-8A91-AA552DB7D1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296">
            <a:off x="5517144" y="1473723"/>
            <a:ext cx="6084129" cy="4058472"/>
          </a:xfrm>
          <a:prstGeom prst="rect">
            <a:avLst/>
          </a:prstGeom>
          <a:effectLst>
            <a:outerShdw blurRad="317500" dist="127000" dir="3600000" sx="103000" sy="103000" algn="t" rotWithShape="0">
              <a:schemeClr val="tx1">
                <a:alpha val="40000"/>
              </a:schemeClr>
            </a:outerShdw>
          </a:effectLst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C9B1798A-E9C0-A44B-83D9-AA67E2E90C54}"/>
              </a:ext>
            </a:extLst>
          </p:cNvPr>
          <p:cNvSpPr txBox="1">
            <a:spLocks/>
          </p:cNvSpPr>
          <p:nvPr/>
        </p:nvSpPr>
        <p:spPr>
          <a:xfrm>
            <a:off x="9659140" y="1268681"/>
            <a:ext cx="2052443" cy="1116729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AU" sz="1500" b="1" dirty="0">
                <a:solidFill>
                  <a:srgbClr val="EBE65D"/>
                </a:solidFill>
                <a:latin typeface="Helvetica" pitchFamily="2" charset="0"/>
              </a:rPr>
              <a:t>The Uluru Statement</a:t>
            </a:r>
          </a:p>
        </p:txBody>
      </p:sp>
    </p:spTree>
    <p:extLst>
      <p:ext uri="{BB962C8B-B14F-4D97-AF65-F5344CB8AC3E}">
        <p14:creationId xmlns:p14="http://schemas.microsoft.com/office/powerpoint/2010/main" val="42597450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158CF2E-BB5B-C44C-97E8-B10A4CCA54F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2" b="1202"/>
          <a:stretch/>
        </p:blipFill>
        <p:spPr>
          <a:xfrm>
            <a:off x="0" y="0"/>
            <a:ext cx="12191999" cy="7005918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FC77783-4A22-D044-B8BB-0D2BE0E232CD}"/>
              </a:ext>
            </a:extLst>
          </p:cNvPr>
          <p:cNvSpPr txBox="1">
            <a:spLocks/>
          </p:cNvSpPr>
          <p:nvPr/>
        </p:nvSpPr>
        <p:spPr>
          <a:xfrm>
            <a:off x="696000" y="365126"/>
            <a:ext cx="10800000" cy="720000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AU" sz="2500" b="1" dirty="0">
                <a:solidFill>
                  <a:srgbClr val="141416"/>
                </a:solidFill>
                <a:latin typeface="Helvetica" pitchFamily="2" charset="0"/>
              </a:rPr>
              <a:t>A Voice to Parliament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20C679C-EA41-3748-A977-6B75DA2631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1954" y="272567"/>
            <a:ext cx="630988" cy="63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4512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E7C0AFB-CA79-1842-815F-2694C044C6A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2" b="1202"/>
          <a:stretch/>
        </p:blipFill>
        <p:spPr>
          <a:xfrm>
            <a:off x="0" y="0"/>
            <a:ext cx="12191999" cy="7005918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FC77783-4A22-D044-B8BB-0D2BE0E232CD}"/>
              </a:ext>
            </a:extLst>
          </p:cNvPr>
          <p:cNvSpPr txBox="1">
            <a:spLocks/>
          </p:cNvSpPr>
          <p:nvPr/>
        </p:nvSpPr>
        <p:spPr>
          <a:xfrm>
            <a:off x="696000" y="365126"/>
            <a:ext cx="10800000" cy="720000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AU" sz="2500" b="1" dirty="0">
                <a:solidFill>
                  <a:srgbClr val="BE3D2B"/>
                </a:solidFill>
                <a:latin typeface="Helvetica" pitchFamily="2" charset="0"/>
              </a:rPr>
              <a:t>A Voice to Parliament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602353A-129B-D24B-9059-6298D748C1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1954" y="272567"/>
            <a:ext cx="630988" cy="630988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300DA65-0EE1-264F-9B02-C967ABFA9F95}"/>
              </a:ext>
            </a:extLst>
          </p:cNvPr>
          <p:cNvSpPr txBox="1">
            <a:spLocks/>
          </p:cNvSpPr>
          <p:nvPr/>
        </p:nvSpPr>
        <p:spPr>
          <a:xfrm>
            <a:off x="696001" y="1530583"/>
            <a:ext cx="4838526" cy="143776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2000" b="1" dirty="0">
                <a:latin typeface="Helvetica" pitchFamily="2" charset="0"/>
              </a:rPr>
              <a:t>A Voice to Parliament was proposed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2000" b="1" dirty="0">
                <a:latin typeface="Helvetica" pitchFamily="2" charset="0"/>
              </a:rPr>
              <a:t>by the </a:t>
            </a:r>
            <a:r>
              <a:rPr lang="en-AU" sz="2000" b="1" i="1" dirty="0">
                <a:latin typeface="Helvetica" pitchFamily="2" charset="0"/>
              </a:rPr>
              <a:t>Uluru Statement </a:t>
            </a:r>
            <a:r>
              <a:rPr lang="en-AU" sz="2000" b="1" dirty="0">
                <a:latin typeface="Helvetica" pitchFamily="2" charset="0"/>
              </a:rPr>
              <a:t>and is intended to be enshrined in the Constitution.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2000" b="1" dirty="0">
                <a:latin typeface="Helvetica" pitchFamily="2" charset="0"/>
              </a:rPr>
              <a:t>It will…</a:t>
            </a:r>
          </a:p>
        </p:txBody>
      </p:sp>
    </p:spTree>
    <p:extLst>
      <p:ext uri="{BB962C8B-B14F-4D97-AF65-F5344CB8AC3E}">
        <p14:creationId xmlns:p14="http://schemas.microsoft.com/office/powerpoint/2010/main" val="17836382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0B01C08-C5CE-E449-8192-80FF1B8907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2" b="1202"/>
          <a:stretch/>
        </p:blipFill>
        <p:spPr>
          <a:xfrm>
            <a:off x="0" y="0"/>
            <a:ext cx="12191999" cy="7005918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A5715CF-4186-6644-A9A9-25CD361FA684}"/>
              </a:ext>
            </a:extLst>
          </p:cNvPr>
          <p:cNvSpPr txBox="1">
            <a:spLocks/>
          </p:cNvSpPr>
          <p:nvPr/>
        </p:nvSpPr>
        <p:spPr>
          <a:xfrm>
            <a:off x="696000" y="2968343"/>
            <a:ext cx="5039400" cy="301576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sz="2000" b="1" dirty="0">
                <a:solidFill>
                  <a:srgbClr val="141416"/>
                </a:solidFill>
                <a:latin typeface="Helvetica" pitchFamily="2" charset="0"/>
              </a:rPr>
              <a:t>Give Aboriginal and Torres Strait Islanders a say over the policies and programmes that impact them, such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sz="2000" b="1" dirty="0">
                <a:solidFill>
                  <a:srgbClr val="141416"/>
                </a:solidFill>
                <a:latin typeface="Helvetica" pitchFamily="2" charset="0"/>
              </a:rPr>
              <a:t>as health and education.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69C545E-049D-894E-9AEE-E05DB25691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1954" y="272567"/>
            <a:ext cx="630988" cy="630988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2703CA47-4066-024C-A0E3-A23AB7500E3A}"/>
              </a:ext>
            </a:extLst>
          </p:cNvPr>
          <p:cNvSpPr txBox="1">
            <a:spLocks/>
          </p:cNvSpPr>
          <p:nvPr/>
        </p:nvSpPr>
        <p:spPr>
          <a:xfrm>
            <a:off x="425302" y="2968343"/>
            <a:ext cx="270698" cy="44545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sz="2000" b="1" dirty="0">
                <a:solidFill>
                  <a:srgbClr val="141416"/>
                </a:solidFill>
                <a:latin typeface="Helvetica" pitchFamily="2" charset="0"/>
              </a:rPr>
              <a:t>1.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6442EEE-2299-2C4D-B581-0981230AB55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5" t="25833" r="3901" b="8004"/>
          <a:stretch/>
        </p:blipFill>
        <p:spPr>
          <a:xfrm rot="155371">
            <a:off x="5588063" y="1231651"/>
            <a:ext cx="6050356" cy="3046106"/>
          </a:xfrm>
          <a:prstGeom prst="rect">
            <a:avLst/>
          </a:prstGeom>
          <a:effectLst>
            <a:outerShdw blurRad="317500" dist="127000" dir="3600000" sx="103000" sy="103000" algn="t" rotWithShape="0">
              <a:prstClr val="black">
                <a:alpha val="3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AAEFBADF-121E-F74F-A68E-1EBD8F7AA54C}"/>
              </a:ext>
            </a:extLst>
          </p:cNvPr>
          <p:cNvSpPr txBox="1">
            <a:spLocks/>
          </p:cNvSpPr>
          <p:nvPr/>
        </p:nvSpPr>
        <p:spPr>
          <a:xfrm>
            <a:off x="696000" y="365126"/>
            <a:ext cx="10800000" cy="720000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AU" sz="2500" b="1" dirty="0">
                <a:solidFill>
                  <a:srgbClr val="BE3D2B"/>
                </a:solidFill>
                <a:latin typeface="Helvetica" pitchFamily="2" charset="0"/>
              </a:rPr>
              <a:t>A Voice to Parliament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CD442A8-C93A-CC48-8752-0AEC0A3D16ED}"/>
              </a:ext>
            </a:extLst>
          </p:cNvPr>
          <p:cNvSpPr txBox="1">
            <a:spLocks/>
          </p:cNvSpPr>
          <p:nvPr/>
        </p:nvSpPr>
        <p:spPr>
          <a:xfrm>
            <a:off x="696001" y="1530583"/>
            <a:ext cx="4838526" cy="143776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2000" b="1" dirty="0">
                <a:solidFill>
                  <a:srgbClr val="BE3D2B"/>
                </a:solidFill>
                <a:latin typeface="Helvetica" pitchFamily="2" charset="0"/>
              </a:rPr>
              <a:t>A Voice to Parliament was proposed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2000" b="1" dirty="0">
                <a:solidFill>
                  <a:srgbClr val="BE3D2B"/>
                </a:solidFill>
                <a:latin typeface="Helvetica" pitchFamily="2" charset="0"/>
              </a:rPr>
              <a:t>by the </a:t>
            </a:r>
            <a:r>
              <a:rPr lang="en-AU" sz="2000" b="1" i="1" dirty="0">
                <a:solidFill>
                  <a:srgbClr val="BE3D2B"/>
                </a:solidFill>
                <a:latin typeface="Helvetica" pitchFamily="2" charset="0"/>
              </a:rPr>
              <a:t>Uluru Statement </a:t>
            </a:r>
            <a:r>
              <a:rPr lang="en-AU" sz="2000" b="1" dirty="0">
                <a:solidFill>
                  <a:srgbClr val="BE3D2B"/>
                </a:solidFill>
                <a:latin typeface="Helvetica" pitchFamily="2" charset="0"/>
              </a:rPr>
              <a:t>and is intended to be enshrined in the Constitution.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2000" b="1" dirty="0">
                <a:solidFill>
                  <a:srgbClr val="BE3D2B"/>
                </a:solidFill>
                <a:latin typeface="Helvetica" pitchFamily="2" charset="0"/>
              </a:rPr>
              <a:t>It will…</a:t>
            </a:r>
          </a:p>
        </p:txBody>
      </p:sp>
    </p:spTree>
    <p:extLst>
      <p:ext uri="{BB962C8B-B14F-4D97-AF65-F5344CB8AC3E}">
        <p14:creationId xmlns:p14="http://schemas.microsoft.com/office/powerpoint/2010/main" val="6060280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8332678-BE0A-1C4A-B966-4569B2F8EE2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2" b="1202"/>
          <a:stretch/>
        </p:blipFill>
        <p:spPr>
          <a:xfrm>
            <a:off x="0" y="0"/>
            <a:ext cx="12191999" cy="7005918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A5715CF-4186-6644-A9A9-25CD361FA684}"/>
              </a:ext>
            </a:extLst>
          </p:cNvPr>
          <p:cNvSpPr txBox="1">
            <a:spLocks/>
          </p:cNvSpPr>
          <p:nvPr/>
        </p:nvSpPr>
        <p:spPr>
          <a:xfrm>
            <a:off x="696000" y="2968343"/>
            <a:ext cx="5039400" cy="355099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sz="2000" b="1" dirty="0">
                <a:solidFill>
                  <a:srgbClr val="BE3D2B"/>
                </a:solidFill>
                <a:latin typeface="Helvetica" pitchFamily="2" charset="0"/>
              </a:rPr>
              <a:t>Give Aboriginal and Torres Strait Islanders a say over the policies and programmes that impact them, such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sz="2000" b="1" dirty="0">
                <a:solidFill>
                  <a:srgbClr val="BE3D2B"/>
                </a:solidFill>
                <a:latin typeface="Helvetica" pitchFamily="2" charset="0"/>
              </a:rPr>
              <a:t>as health and education.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AU" sz="2000" b="1" dirty="0">
              <a:solidFill>
                <a:srgbClr val="BE3D2B"/>
              </a:solidFill>
              <a:latin typeface="Helvetica" pitchFamily="2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sz="2000" b="1" dirty="0">
                <a:latin typeface="Helvetica" pitchFamily="2" charset="0"/>
              </a:rPr>
              <a:t>Give Aboriginal and Torres Strait Islanders a say over the legislation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sz="2000" b="1" dirty="0">
                <a:latin typeface="Helvetica" pitchFamily="2" charset="0"/>
              </a:rPr>
              <a:t>that the Government could introduce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sz="2000" b="1" dirty="0">
                <a:latin typeface="Helvetica" pitchFamily="2" charset="0"/>
              </a:rPr>
              <a:t>that impact them.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5E22BC3-5D5A-814F-9AC7-AD7296C908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1954" y="272567"/>
            <a:ext cx="630988" cy="630988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34FA354-0F15-864C-B08A-BAFA8BC79096}"/>
              </a:ext>
            </a:extLst>
          </p:cNvPr>
          <p:cNvSpPr txBox="1">
            <a:spLocks/>
          </p:cNvSpPr>
          <p:nvPr/>
        </p:nvSpPr>
        <p:spPr>
          <a:xfrm>
            <a:off x="425302" y="2968343"/>
            <a:ext cx="270698" cy="44545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sz="2000" b="1" dirty="0">
                <a:solidFill>
                  <a:srgbClr val="BE3D2B"/>
                </a:solidFill>
                <a:latin typeface="Helvetica" pitchFamily="2" charset="0"/>
              </a:rPr>
              <a:t>1.</a:t>
            </a:r>
            <a:endParaRPr lang="en-AU" sz="2000" b="1" dirty="0">
              <a:solidFill>
                <a:srgbClr val="141416"/>
              </a:solidFill>
              <a:latin typeface="Helvetica" pitchFamily="2" charset="0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39690429-70F3-974A-8B5F-8F0F120C8DF1}"/>
              </a:ext>
            </a:extLst>
          </p:cNvPr>
          <p:cNvSpPr txBox="1">
            <a:spLocks/>
          </p:cNvSpPr>
          <p:nvPr/>
        </p:nvSpPr>
        <p:spPr>
          <a:xfrm>
            <a:off x="425302" y="4490295"/>
            <a:ext cx="270698" cy="44545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sz="2000" b="1" dirty="0">
                <a:solidFill>
                  <a:srgbClr val="141416"/>
                </a:solidFill>
                <a:latin typeface="Helvetica" pitchFamily="2" charset="0"/>
              </a:rPr>
              <a:t>2.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B7998CA7-13B7-3940-AD59-BFC9DBB9E54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5" t="25833" r="3901" b="8004"/>
          <a:stretch/>
        </p:blipFill>
        <p:spPr>
          <a:xfrm rot="155371">
            <a:off x="5588063" y="1231651"/>
            <a:ext cx="6050356" cy="3046106"/>
          </a:xfrm>
          <a:prstGeom prst="rect">
            <a:avLst/>
          </a:prstGeom>
          <a:effectLst>
            <a:outerShdw blurRad="317500" dist="127000" dir="3600000" sx="103000" sy="103000" algn="t" rotWithShape="0">
              <a:prstClr val="black">
                <a:alpha val="30000"/>
              </a:prstClr>
            </a:outerShdw>
          </a:effec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E2DC487-41BF-D145-BF37-0828A3DBC58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34"/>
          <a:stretch/>
        </p:blipFill>
        <p:spPr>
          <a:xfrm rot="21420376">
            <a:off x="6587009" y="3394738"/>
            <a:ext cx="4265523" cy="3082028"/>
          </a:xfrm>
          <a:prstGeom prst="rect">
            <a:avLst/>
          </a:prstGeom>
          <a:effectLst>
            <a:outerShdw blurRad="317500" dist="127000" dir="3600000" sx="103000" sy="103000" algn="t" rotWithShape="0">
              <a:prstClr val="black">
                <a:alpha val="30000"/>
              </a:prstClr>
            </a:outerShdw>
          </a:effectLst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C1CE54F3-E6FA-2B4A-9ABD-063CC3337A9F}"/>
              </a:ext>
            </a:extLst>
          </p:cNvPr>
          <p:cNvSpPr txBox="1">
            <a:spLocks/>
          </p:cNvSpPr>
          <p:nvPr/>
        </p:nvSpPr>
        <p:spPr>
          <a:xfrm>
            <a:off x="696000" y="365126"/>
            <a:ext cx="10800000" cy="720000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AU" sz="2500" b="1" dirty="0">
                <a:solidFill>
                  <a:srgbClr val="BE3D2B"/>
                </a:solidFill>
                <a:latin typeface="Helvetica" pitchFamily="2" charset="0"/>
              </a:rPr>
              <a:t>A Voice to Parliament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926E41C2-6602-5349-9A80-EE6D5E0B589A}"/>
              </a:ext>
            </a:extLst>
          </p:cNvPr>
          <p:cNvSpPr txBox="1">
            <a:spLocks/>
          </p:cNvSpPr>
          <p:nvPr/>
        </p:nvSpPr>
        <p:spPr>
          <a:xfrm>
            <a:off x="696001" y="1530583"/>
            <a:ext cx="4838526" cy="143776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2000" b="1" dirty="0">
                <a:solidFill>
                  <a:srgbClr val="BE3D2B"/>
                </a:solidFill>
                <a:latin typeface="Helvetica" pitchFamily="2" charset="0"/>
              </a:rPr>
              <a:t>A Voice to Parliament was proposed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2000" b="1" dirty="0">
                <a:solidFill>
                  <a:srgbClr val="BE3D2B"/>
                </a:solidFill>
                <a:latin typeface="Helvetica" pitchFamily="2" charset="0"/>
              </a:rPr>
              <a:t>by the </a:t>
            </a:r>
            <a:r>
              <a:rPr lang="en-AU" sz="2000" b="1" i="1" dirty="0">
                <a:solidFill>
                  <a:srgbClr val="BE3D2B"/>
                </a:solidFill>
                <a:latin typeface="Helvetica" pitchFamily="2" charset="0"/>
              </a:rPr>
              <a:t>Uluru Statement </a:t>
            </a:r>
            <a:r>
              <a:rPr lang="en-AU" sz="2000" b="1" dirty="0">
                <a:solidFill>
                  <a:srgbClr val="BE3D2B"/>
                </a:solidFill>
                <a:latin typeface="Helvetica" pitchFamily="2" charset="0"/>
              </a:rPr>
              <a:t>and is intended to be enshrined in the Constitution.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2000" b="1" dirty="0">
                <a:solidFill>
                  <a:srgbClr val="BE3D2B"/>
                </a:solidFill>
                <a:latin typeface="Helvetica" pitchFamily="2" charset="0"/>
              </a:rPr>
              <a:t>It will…</a:t>
            </a:r>
          </a:p>
        </p:txBody>
      </p:sp>
    </p:spTree>
    <p:extLst>
      <p:ext uri="{BB962C8B-B14F-4D97-AF65-F5344CB8AC3E}">
        <p14:creationId xmlns:p14="http://schemas.microsoft.com/office/powerpoint/2010/main" val="18326360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24A8803-B8A1-364A-88A0-7519B82457C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" t="2071" r="888" b="2071"/>
          <a:stretch/>
        </p:blipFill>
        <p:spPr>
          <a:xfrm>
            <a:off x="-1" y="0"/>
            <a:ext cx="12192001" cy="7005918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FC77783-4A22-D044-B8BB-0D2BE0E232CD}"/>
              </a:ext>
            </a:extLst>
          </p:cNvPr>
          <p:cNvSpPr txBox="1">
            <a:spLocks/>
          </p:cNvSpPr>
          <p:nvPr/>
        </p:nvSpPr>
        <p:spPr>
          <a:xfrm>
            <a:off x="696000" y="365126"/>
            <a:ext cx="10800000" cy="720000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AU" sz="2500" b="1" dirty="0">
                <a:solidFill>
                  <a:srgbClr val="F2F2F1"/>
                </a:solidFill>
                <a:latin typeface="Helvetica" pitchFamily="2" charset="0"/>
              </a:rPr>
              <a:t>Makarrata Commission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B0EC2B4-FB7C-AB49-A38E-66CAF51080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1954" y="272567"/>
            <a:ext cx="630988" cy="63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8642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3F0E80E-6875-5146-9C88-38A5795FCFF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" t="2071" r="888" b="2071"/>
          <a:stretch/>
        </p:blipFill>
        <p:spPr>
          <a:xfrm>
            <a:off x="-1" y="0"/>
            <a:ext cx="12192001" cy="7005918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FC77783-4A22-D044-B8BB-0D2BE0E232CD}"/>
              </a:ext>
            </a:extLst>
          </p:cNvPr>
          <p:cNvSpPr txBox="1">
            <a:spLocks/>
          </p:cNvSpPr>
          <p:nvPr/>
        </p:nvSpPr>
        <p:spPr>
          <a:xfrm>
            <a:off x="696000" y="365126"/>
            <a:ext cx="10800000" cy="720000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AU" sz="2500" b="1" dirty="0">
                <a:solidFill>
                  <a:srgbClr val="141416"/>
                </a:solidFill>
                <a:latin typeface="Helvetica" pitchFamily="2" charset="0"/>
              </a:rPr>
              <a:t>Makarrata Commission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CE3BA4D-2372-C344-B800-965B60DB85CF}"/>
              </a:ext>
            </a:extLst>
          </p:cNvPr>
          <p:cNvSpPr txBox="1">
            <a:spLocks/>
          </p:cNvSpPr>
          <p:nvPr/>
        </p:nvSpPr>
        <p:spPr>
          <a:xfrm>
            <a:off x="696000" y="1530583"/>
            <a:ext cx="4859848" cy="434935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2000" b="1" dirty="0">
                <a:solidFill>
                  <a:srgbClr val="F2F2F1"/>
                </a:solidFill>
                <a:latin typeface="Helvetica" pitchFamily="2" charset="0"/>
              </a:rPr>
              <a:t>A Makarrata Commission would be established to supervise a process of agreement-making or treaties between Governments and First Nations people, and undertake a process of truth-telling about our history.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6750FB4-53C4-5C4E-A2A1-94B1FEAD05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1954" y="272567"/>
            <a:ext cx="630988" cy="63098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B680A7C-73E4-7E48-815E-4485068826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1884">
            <a:off x="5906280" y="550156"/>
            <a:ext cx="4893810" cy="3264459"/>
          </a:xfrm>
          <a:prstGeom prst="rect">
            <a:avLst/>
          </a:prstGeom>
          <a:effectLst>
            <a:outerShdw blurRad="317500" dist="127000" dir="3600000" sx="103000" sy="103000" algn="t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754993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E119FCB-1999-9144-8B6E-FCBEE03B93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" t="2071" r="888" b="2071"/>
          <a:stretch/>
        </p:blipFill>
        <p:spPr>
          <a:xfrm>
            <a:off x="-1" y="0"/>
            <a:ext cx="12192001" cy="7005918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FC77783-4A22-D044-B8BB-0D2BE0E232CD}"/>
              </a:ext>
            </a:extLst>
          </p:cNvPr>
          <p:cNvSpPr txBox="1">
            <a:spLocks/>
          </p:cNvSpPr>
          <p:nvPr/>
        </p:nvSpPr>
        <p:spPr>
          <a:xfrm>
            <a:off x="696000" y="365126"/>
            <a:ext cx="10800000" cy="720000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AU" sz="2500" b="1" dirty="0">
                <a:solidFill>
                  <a:srgbClr val="141416"/>
                </a:solidFill>
                <a:latin typeface="Helvetica" pitchFamily="2" charset="0"/>
              </a:rPr>
              <a:t>Makarrata Commission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CE3BA4D-2372-C344-B800-965B60DB85CF}"/>
              </a:ext>
            </a:extLst>
          </p:cNvPr>
          <p:cNvSpPr txBox="1">
            <a:spLocks/>
          </p:cNvSpPr>
          <p:nvPr/>
        </p:nvSpPr>
        <p:spPr>
          <a:xfrm>
            <a:off x="696000" y="1530583"/>
            <a:ext cx="4859848" cy="434935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2000" b="1" dirty="0">
                <a:solidFill>
                  <a:srgbClr val="141416"/>
                </a:solidFill>
                <a:latin typeface="Helvetica" pitchFamily="2" charset="0"/>
              </a:rPr>
              <a:t>A Makarrata Commission would be established to supervise a process of agreement-making or treaties between Governments and First Nations people, and undertake a process of truth-telling about our history.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AU" sz="2000" b="1" dirty="0">
              <a:solidFill>
                <a:srgbClr val="F2F2F1"/>
              </a:solidFill>
              <a:latin typeface="Helvetica" pitchFamily="2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2000" b="1" dirty="0">
                <a:solidFill>
                  <a:srgbClr val="F2F2F1"/>
                </a:solidFill>
                <a:latin typeface="Helvetica" pitchFamily="2" charset="0"/>
              </a:rPr>
              <a:t>A Makarrata Commission would be established after a Voice to Parliament is enshrined in the Australian Constitution. This is because a Voice would be able to advise the Government on the best format and way to establish a Makarrata Commission.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AU" sz="2000" b="1" dirty="0">
              <a:solidFill>
                <a:srgbClr val="F2F2F1"/>
              </a:solidFill>
              <a:latin typeface="Helvetica" pitchFamily="2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AU" sz="2000" b="1" dirty="0">
              <a:solidFill>
                <a:srgbClr val="F2F2F1"/>
              </a:solidFill>
              <a:latin typeface="Helvetica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FBA3D52-9632-4543-ACF3-0318309CC6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1954" y="272567"/>
            <a:ext cx="630988" cy="63098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62631F0-BF95-EF4E-8FF1-5A0A5F04F96E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1884">
            <a:off x="5906280" y="550156"/>
            <a:ext cx="4893810" cy="3264459"/>
          </a:xfrm>
          <a:prstGeom prst="rect">
            <a:avLst/>
          </a:prstGeom>
          <a:effectLst>
            <a:outerShdw blurRad="317500" dist="127000" dir="3600000" sx="103000" sy="103000" algn="t" rotWithShape="0">
              <a:prstClr val="black">
                <a:alpha val="20000"/>
              </a:prst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51DD8D2-CEE6-444D-89F7-40D7ED1286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5588" y="3502959"/>
            <a:ext cx="4334934" cy="2891656"/>
          </a:xfrm>
          <a:prstGeom prst="rect">
            <a:avLst/>
          </a:prstGeom>
          <a:effectLst>
            <a:outerShdw blurRad="317500" dist="127000" dir="3600000" sx="103000" sy="103000" algn="t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855901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4588CFF-257D-B94F-BD2C-5FD6C011FB4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7" r="32" b="224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7BAD15C-083A-914B-9F51-45C6C34E9040}"/>
              </a:ext>
            </a:extLst>
          </p:cNvPr>
          <p:cNvSpPr txBox="1">
            <a:spLocks/>
          </p:cNvSpPr>
          <p:nvPr/>
        </p:nvSpPr>
        <p:spPr>
          <a:xfrm>
            <a:off x="696000" y="365126"/>
            <a:ext cx="10800000" cy="720000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AU" sz="2500" b="1" dirty="0">
                <a:solidFill>
                  <a:srgbClr val="141416"/>
                </a:solidFill>
                <a:latin typeface="Helvetica" pitchFamily="2" charset="0"/>
              </a:rPr>
              <a:t>Where are we now?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4B09216-03FB-B845-9D03-4C789FE8F7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1954" y="272567"/>
            <a:ext cx="630988" cy="63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5961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82ABA01-8368-414F-9C2F-BF00CD17A5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7" r="32" b="224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7BAD15C-083A-914B-9F51-45C6C34E9040}"/>
              </a:ext>
            </a:extLst>
          </p:cNvPr>
          <p:cNvSpPr txBox="1">
            <a:spLocks/>
          </p:cNvSpPr>
          <p:nvPr/>
        </p:nvSpPr>
        <p:spPr>
          <a:xfrm>
            <a:off x="696000" y="365126"/>
            <a:ext cx="10800000" cy="720000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AU" sz="2500" b="1" dirty="0">
                <a:solidFill>
                  <a:srgbClr val="BE3D2B"/>
                </a:solidFill>
                <a:latin typeface="Helvetica" pitchFamily="2" charset="0"/>
              </a:rPr>
              <a:t>Where are we now?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AF17394-C5AC-7D42-8BB7-162EDB73B9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1954" y="272567"/>
            <a:ext cx="630988" cy="630988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840EAC5-61AD-374D-8085-1FB763440795}"/>
              </a:ext>
            </a:extLst>
          </p:cNvPr>
          <p:cNvSpPr txBox="1">
            <a:spLocks/>
          </p:cNvSpPr>
          <p:nvPr/>
        </p:nvSpPr>
        <p:spPr>
          <a:xfrm>
            <a:off x="696000" y="1382664"/>
            <a:ext cx="4230419" cy="54753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1600" b="1" dirty="0">
                <a:solidFill>
                  <a:srgbClr val="141416"/>
                </a:solidFill>
                <a:latin typeface="Helvetica" pitchFamily="2" charset="0"/>
              </a:rPr>
              <a:t>The Federal Government is currently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1600" b="1" dirty="0">
                <a:solidFill>
                  <a:srgbClr val="141416"/>
                </a:solidFill>
                <a:latin typeface="Helvetica" pitchFamily="2" charset="0"/>
              </a:rPr>
              <a:t>in the process of designing a Voice through a number of committees made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1600" b="1" dirty="0">
                <a:solidFill>
                  <a:srgbClr val="141416"/>
                </a:solidFill>
                <a:latin typeface="Helvetica" pitchFamily="2" charset="0"/>
              </a:rPr>
              <a:t>up of Indigenous and Non-Indigenous Australians.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2FC0B93-79CA-F142-B9BA-EEDF51CA79C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63" t="40024" r="15057" b="7264"/>
          <a:stretch/>
        </p:blipFill>
        <p:spPr>
          <a:xfrm rot="160553">
            <a:off x="5672611" y="471957"/>
            <a:ext cx="4629354" cy="2258298"/>
          </a:xfrm>
          <a:prstGeom prst="rect">
            <a:avLst/>
          </a:prstGeom>
          <a:effectLst>
            <a:outerShdw blurRad="317500" dist="127000" dir="3600000" sx="103000" sy="103000" algn="t" rotWithShape="0">
              <a:prstClr val="black">
                <a:alpha val="3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723383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9F814BB-31E3-DA44-B6AE-8A2961753A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" t="2071" r="888" b="2071"/>
          <a:stretch/>
        </p:blipFill>
        <p:spPr>
          <a:xfrm>
            <a:off x="-1" y="0"/>
            <a:ext cx="12192001" cy="700591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1DDCD17A-A9F6-9D4D-82EB-7008E76854D3}"/>
              </a:ext>
            </a:extLst>
          </p:cNvPr>
          <p:cNvSpPr txBox="1">
            <a:spLocks/>
          </p:cNvSpPr>
          <p:nvPr/>
        </p:nvSpPr>
        <p:spPr>
          <a:xfrm>
            <a:off x="696000" y="365126"/>
            <a:ext cx="4982445" cy="6067758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3000" b="1" dirty="0">
                <a:solidFill>
                  <a:srgbClr val="F2F2F1"/>
                </a:solidFill>
                <a:latin typeface="Helvetica" pitchFamily="2" charset="0"/>
              </a:rPr>
              <a:t>The </a:t>
            </a:r>
            <a:r>
              <a:rPr lang="en-AU" sz="3000" b="1" i="1" dirty="0">
                <a:solidFill>
                  <a:srgbClr val="F2F2F1"/>
                </a:solidFill>
                <a:latin typeface="Helvetica" pitchFamily="2" charset="0"/>
              </a:rPr>
              <a:t>Uluru Statement</a:t>
            </a:r>
          </a:p>
          <a:p>
            <a:r>
              <a:rPr lang="en-AU" sz="3000" b="1" i="1" dirty="0">
                <a:solidFill>
                  <a:srgbClr val="F2F2F1"/>
                </a:solidFill>
                <a:latin typeface="Helvetica" pitchFamily="2" charset="0"/>
              </a:rPr>
              <a:t>from the Heart </a:t>
            </a:r>
            <a:r>
              <a:rPr lang="en-AU" sz="3000" b="1" dirty="0">
                <a:solidFill>
                  <a:srgbClr val="F2F2F1"/>
                </a:solidFill>
                <a:latin typeface="Helvetica" pitchFamily="2" charset="0"/>
              </a:rPr>
              <a:t>is a call</a:t>
            </a:r>
          </a:p>
          <a:p>
            <a:r>
              <a:rPr lang="en-AU" sz="3000" b="1" dirty="0">
                <a:solidFill>
                  <a:srgbClr val="F2F2F1"/>
                </a:solidFill>
                <a:latin typeface="Helvetica" pitchFamily="2" charset="0"/>
              </a:rPr>
              <a:t>by Aboriginal and Torres Strait Islander people</a:t>
            </a:r>
          </a:p>
          <a:p>
            <a:r>
              <a:rPr lang="en-AU" sz="3000" b="1" dirty="0">
                <a:solidFill>
                  <a:srgbClr val="F2F2F1"/>
                </a:solidFill>
                <a:latin typeface="Helvetica" pitchFamily="2" charset="0"/>
              </a:rPr>
              <a:t>to change the way</a:t>
            </a:r>
          </a:p>
          <a:p>
            <a:r>
              <a:rPr lang="en-AU" sz="3000" b="1" dirty="0">
                <a:solidFill>
                  <a:srgbClr val="F2F2F1"/>
                </a:solidFill>
                <a:latin typeface="Helvetica" pitchFamily="2" charset="0"/>
              </a:rPr>
              <a:t>Australians see and</a:t>
            </a:r>
          </a:p>
          <a:p>
            <a:r>
              <a:rPr lang="en-AU" sz="3000" b="1" dirty="0">
                <a:solidFill>
                  <a:srgbClr val="F2F2F1"/>
                </a:solidFill>
                <a:latin typeface="Helvetica" pitchFamily="2" charset="0"/>
              </a:rPr>
              <a:t>deal with them.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EAA616A-E012-7340-87A7-D20E4AEBB7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1954" y="272567"/>
            <a:ext cx="630988" cy="63098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CB8676E-E5EB-8445-9F41-B7BF5FEEED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296">
            <a:off x="5517144" y="1473723"/>
            <a:ext cx="6084129" cy="4058472"/>
          </a:xfrm>
          <a:prstGeom prst="rect">
            <a:avLst/>
          </a:prstGeom>
          <a:effectLst>
            <a:outerShdw blurRad="317500" dist="127000" dir="3600000" sx="103000" sy="103000" algn="t" rotWithShape="0">
              <a:schemeClr val="tx1">
                <a:alpha val="40000"/>
              </a:schemeClr>
            </a:outerShdw>
          </a:effectLst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6C48BF6D-E9D7-544B-974F-20D0CF8C25BB}"/>
              </a:ext>
            </a:extLst>
          </p:cNvPr>
          <p:cNvSpPr txBox="1">
            <a:spLocks/>
          </p:cNvSpPr>
          <p:nvPr/>
        </p:nvSpPr>
        <p:spPr>
          <a:xfrm>
            <a:off x="9659140" y="1268681"/>
            <a:ext cx="2052443" cy="1116729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AU" sz="1500" b="1" dirty="0">
                <a:solidFill>
                  <a:srgbClr val="EBE65D"/>
                </a:solidFill>
                <a:latin typeface="Helvetica" pitchFamily="2" charset="0"/>
              </a:rPr>
              <a:t>The Uluru Statement</a:t>
            </a:r>
          </a:p>
        </p:txBody>
      </p:sp>
    </p:spTree>
    <p:extLst>
      <p:ext uri="{BB962C8B-B14F-4D97-AF65-F5344CB8AC3E}">
        <p14:creationId xmlns:p14="http://schemas.microsoft.com/office/powerpoint/2010/main" val="1024754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A893E78-5406-FF48-9263-E533E002ED9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7" r="32" b="224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7BAD15C-083A-914B-9F51-45C6C34E9040}"/>
              </a:ext>
            </a:extLst>
          </p:cNvPr>
          <p:cNvSpPr txBox="1">
            <a:spLocks/>
          </p:cNvSpPr>
          <p:nvPr/>
        </p:nvSpPr>
        <p:spPr>
          <a:xfrm>
            <a:off x="696000" y="365126"/>
            <a:ext cx="10800000" cy="720000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AU" sz="2500" b="1" dirty="0">
                <a:solidFill>
                  <a:srgbClr val="BE3D2B"/>
                </a:solidFill>
                <a:latin typeface="Helvetica" pitchFamily="2" charset="0"/>
              </a:rPr>
              <a:t>Where are we now?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59E7C25-169E-7B44-9A21-C524B62E0E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1954" y="272567"/>
            <a:ext cx="630988" cy="630988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53E920E-E40C-4043-A976-793F6D188125}"/>
              </a:ext>
            </a:extLst>
          </p:cNvPr>
          <p:cNvSpPr txBox="1">
            <a:spLocks/>
          </p:cNvSpPr>
          <p:nvPr/>
        </p:nvSpPr>
        <p:spPr>
          <a:xfrm>
            <a:off x="696000" y="1382664"/>
            <a:ext cx="4230419" cy="54753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1600" b="1" dirty="0">
                <a:solidFill>
                  <a:srgbClr val="BE3D2B"/>
                </a:solidFill>
                <a:latin typeface="Helvetica" pitchFamily="2" charset="0"/>
              </a:rPr>
              <a:t>The Federal Government is currently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1600" b="1" dirty="0">
                <a:solidFill>
                  <a:srgbClr val="BE3D2B"/>
                </a:solidFill>
                <a:latin typeface="Helvetica" pitchFamily="2" charset="0"/>
              </a:rPr>
              <a:t>in the process of designing a Voice through a number of committees made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1600" b="1" dirty="0">
                <a:solidFill>
                  <a:srgbClr val="BE3D2B"/>
                </a:solidFill>
                <a:latin typeface="Helvetica" pitchFamily="2" charset="0"/>
              </a:rPr>
              <a:t>up of Indigenous and Non-Indigenous Australians.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AU" sz="1600" b="1" dirty="0">
              <a:solidFill>
                <a:srgbClr val="BE3D2B"/>
              </a:solidFill>
              <a:latin typeface="Helvetica" pitchFamily="2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1600" b="1" dirty="0">
                <a:solidFill>
                  <a:srgbClr val="141416"/>
                </a:solidFill>
                <a:latin typeface="Helvetica" pitchFamily="2" charset="0"/>
              </a:rPr>
              <a:t>The Government will be asking all Australians for feedback on its design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1600" b="1" dirty="0">
                <a:solidFill>
                  <a:srgbClr val="141416"/>
                </a:solidFill>
                <a:latin typeface="Helvetica" pitchFamily="2" charset="0"/>
              </a:rPr>
              <a:t>for an Indigenous Voice to Parliament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1600" b="1" dirty="0">
                <a:solidFill>
                  <a:srgbClr val="141416"/>
                </a:solidFill>
                <a:latin typeface="Helvetica" pitchFamily="2" charset="0"/>
              </a:rPr>
              <a:t>from December 2020 to April 2021.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AU" sz="1600" b="1" dirty="0">
              <a:solidFill>
                <a:srgbClr val="BE3D2B"/>
              </a:solidFill>
              <a:latin typeface="Helvetica" pitchFamily="2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D91ABC5-7C12-D44E-ACCD-383E3EE7CC3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63" t="40024" r="15057" b="7264"/>
          <a:stretch/>
        </p:blipFill>
        <p:spPr>
          <a:xfrm rot="160553">
            <a:off x="5672611" y="471957"/>
            <a:ext cx="4629354" cy="2258298"/>
          </a:xfrm>
          <a:prstGeom prst="rect">
            <a:avLst/>
          </a:prstGeom>
          <a:effectLst>
            <a:outerShdw blurRad="317500" dist="127000" dir="3600000" sx="103000" sy="103000" algn="t" rotWithShape="0">
              <a:prstClr val="black">
                <a:alpha val="30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4D6B4D0-5EBC-5643-9BB5-A02B49DAA5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23352">
            <a:off x="5390412" y="2287031"/>
            <a:ext cx="3423893" cy="2283938"/>
          </a:xfrm>
          <a:prstGeom prst="rect">
            <a:avLst/>
          </a:prstGeom>
          <a:effectLst>
            <a:outerShdw blurRad="317500" dist="127000" dir="3600000" sx="103000" sy="103000" algn="t" rotWithShape="0">
              <a:prstClr val="black">
                <a:alpha val="3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247534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9FE9A44-6D4B-3F47-BB7D-20BC936706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7" r="32" b="224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7BAD15C-083A-914B-9F51-45C6C34E9040}"/>
              </a:ext>
            </a:extLst>
          </p:cNvPr>
          <p:cNvSpPr txBox="1">
            <a:spLocks/>
          </p:cNvSpPr>
          <p:nvPr/>
        </p:nvSpPr>
        <p:spPr>
          <a:xfrm>
            <a:off x="696000" y="365126"/>
            <a:ext cx="10800000" cy="720000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AU" sz="2500" b="1" dirty="0">
                <a:solidFill>
                  <a:srgbClr val="BE3D2B"/>
                </a:solidFill>
                <a:latin typeface="Helvetica" pitchFamily="2" charset="0"/>
              </a:rPr>
              <a:t>Where are we now?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7FC6834-DC75-FE44-982C-57E135D785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1954" y="272567"/>
            <a:ext cx="630988" cy="630988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41A7056-1C81-864D-BCFC-7AFC4B1AD600}"/>
              </a:ext>
            </a:extLst>
          </p:cNvPr>
          <p:cNvSpPr txBox="1">
            <a:spLocks/>
          </p:cNvSpPr>
          <p:nvPr/>
        </p:nvSpPr>
        <p:spPr>
          <a:xfrm>
            <a:off x="696000" y="1382664"/>
            <a:ext cx="4230419" cy="54753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1600" b="1" dirty="0">
                <a:solidFill>
                  <a:srgbClr val="BE3D2B"/>
                </a:solidFill>
                <a:latin typeface="Helvetica" pitchFamily="2" charset="0"/>
              </a:rPr>
              <a:t>The Federal Government is currently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1600" b="1" dirty="0">
                <a:solidFill>
                  <a:srgbClr val="BE3D2B"/>
                </a:solidFill>
                <a:latin typeface="Helvetica" pitchFamily="2" charset="0"/>
              </a:rPr>
              <a:t>in the process of designing a Voice through a number of committees made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1600" b="1" dirty="0">
                <a:solidFill>
                  <a:srgbClr val="BE3D2B"/>
                </a:solidFill>
                <a:latin typeface="Helvetica" pitchFamily="2" charset="0"/>
              </a:rPr>
              <a:t>up of Indigenous and Non-Indigenous Australians.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AU" sz="1600" b="1" dirty="0">
              <a:solidFill>
                <a:srgbClr val="BE3D2B"/>
              </a:solidFill>
              <a:latin typeface="Helvetica" pitchFamily="2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1600" b="1" dirty="0">
                <a:solidFill>
                  <a:srgbClr val="BE3D2B"/>
                </a:solidFill>
                <a:latin typeface="Helvetica" pitchFamily="2" charset="0"/>
              </a:rPr>
              <a:t>The Government will be asking all Australians for feedback on its design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1600" b="1" dirty="0">
                <a:solidFill>
                  <a:srgbClr val="BE3D2B"/>
                </a:solidFill>
                <a:latin typeface="Helvetica" pitchFamily="2" charset="0"/>
              </a:rPr>
              <a:t>for an Indigenous Voice to Parliament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1600" b="1" dirty="0">
                <a:solidFill>
                  <a:srgbClr val="BE3D2B"/>
                </a:solidFill>
                <a:latin typeface="Helvetica" pitchFamily="2" charset="0"/>
              </a:rPr>
              <a:t>from December 2020 to April 2021.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AU" sz="1600" b="1" dirty="0">
              <a:solidFill>
                <a:srgbClr val="BE3D2B"/>
              </a:solidFill>
              <a:latin typeface="Helvetica" pitchFamily="2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1600" b="1" dirty="0">
                <a:solidFill>
                  <a:srgbClr val="141416"/>
                </a:solidFill>
                <a:latin typeface="Helvetica" pitchFamily="2" charset="0"/>
              </a:rPr>
              <a:t>All Australians, no matter who they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1600" b="1" dirty="0">
                <a:solidFill>
                  <a:srgbClr val="141416"/>
                </a:solidFill>
                <a:latin typeface="Helvetica" pitchFamily="2" charset="0"/>
              </a:rPr>
              <a:t>are, should make a submission to the Government to ensure that the Voice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1600" b="1" dirty="0">
                <a:solidFill>
                  <a:srgbClr val="141416"/>
                </a:solidFill>
                <a:latin typeface="Helvetica" pitchFamily="2" charset="0"/>
              </a:rPr>
              <a:t>Is the same as outlined in </a:t>
            </a:r>
            <a:r>
              <a:rPr lang="en-AU" sz="1600" b="1" i="1" dirty="0">
                <a:solidFill>
                  <a:srgbClr val="141416"/>
                </a:solidFill>
                <a:latin typeface="Helvetica" pitchFamily="2" charset="0"/>
              </a:rPr>
              <a:t>The Uluru Statement from the Heart</a:t>
            </a:r>
            <a:r>
              <a:rPr lang="en-AU" sz="1600" b="1" dirty="0">
                <a:solidFill>
                  <a:srgbClr val="141416"/>
                </a:solidFill>
                <a:latin typeface="Helvetica" pitchFamily="2" charset="0"/>
              </a:rPr>
              <a:t>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AU" sz="1600" b="1" dirty="0">
              <a:solidFill>
                <a:srgbClr val="F2F2F1"/>
              </a:solidFill>
              <a:latin typeface="Helvetica" pitchFamily="2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AU" sz="1600" b="1" dirty="0">
              <a:solidFill>
                <a:srgbClr val="BE3D2B"/>
              </a:solidFill>
              <a:latin typeface="Helvetica" pitchFamily="2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ED8982DC-7C6D-4D4B-B223-F98D2885088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63" t="40024" r="15057" b="7264"/>
          <a:stretch/>
        </p:blipFill>
        <p:spPr>
          <a:xfrm rot="160553">
            <a:off x="5672611" y="471957"/>
            <a:ext cx="4629354" cy="2258298"/>
          </a:xfrm>
          <a:prstGeom prst="rect">
            <a:avLst/>
          </a:prstGeom>
          <a:effectLst>
            <a:outerShdw blurRad="317500" dist="127000" dir="3600000" sx="103000" sy="103000" algn="t" rotWithShape="0">
              <a:prstClr val="black">
                <a:alpha val="30000"/>
              </a:prstClr>
            </a:outerShdw>
          </a:effec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53C9A9B-918A-AD46-9ED5-17A57EDB913E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23352">
            <a:off x="5390412" y="2287031"/>
            <a:ext cx="3423893" cy="2283938"/>
          </a:xfrm>
          <a:prstGeom prst="rect">
            <a:avLst/>
          </a:prstGeom>
          <a:effectLst>
            <a:outerShdw blurRad="317500" dist="127000" dir="3600000" sx="103000" sy="103000" algn="t" rotWithShape="0">
              <a:prstClr val="black">
                <a:alpha val="30000"/>
              </a:prst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8FE94AC-5146-1045-9D18-EB964754B5B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4" t="29301" r="2771" b="17056"/>
          <a:stretch/>
        </p:blipFill>
        <p:spPr>
          <a:xfrm rot="162575">
            <a:off x="5092186" y="3827524"/>
            <a:ext cx="6082821" cy="2333322"/>
          </a:xfrm>
          <a:prstGeom prst="rect">
            <a:avLst/>
          </a:prstGeom>
          <a:effectLst>
            <a:outerShdw blurRad="317500" dist="127000" dir="3600000" sx="103000" sy="103000" algn="t" rotWithShape="0">
              <a:prstClr val="black">
                <a:alpha val="3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089503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5E90AED-67A7-0D4F-A1FA-25197D966E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" t="1308" r="109" b="1308"/>
          <a:stretch/>
        </p:blipFill>
        <p:spPr>
          <a:xfrm>
            <a:off x="0" y="0"/>
            <a:ext cx="12192000" cy="7005918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2344383D-AD80-1340-A68B-F8B297C351E6}"/>
              </a:ext>
            </a:extLst>
          </p:cNvPr>
          <p:cNvSpPr txBox="1">
            <a:spLocks/>
          </p:cNvSpPr>
          <p:nvPr/>
        </p:nvSpPr>
        <p:spPr>
          <a:xfrm>
            <a:off x="1524000" y="1854201"/>
            <a:ext cx="9144000" cy="165576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2000" b="1" dirty="0">
                <a:solidFill>
                  <a:srgbClr val="F2F2F1"/>
                </a:solidFill>
                <a:latin typeface="Helvetica" pitchFamily="2" charset="0"/>
              </a:rPr>
              <a:t>For more information visit: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3000" b="1" spc="300" dirty="0" err="1">
                <a:solidFill>
                  <a:srgbClr val="EBE65D"/>
                </a:solidFill>
                <a:latin typeface="Helvetica" pitchFamily="2" charset="0"/>
              </a:rPr>
              <a:t>www.fromtheheart.com.au</a:t>
            </a:r>
            <a:endParaRPr lang="en-AU" sz="3000" b="1" spc="300" dirty="0">
              <a:solidFill>
                <a:srgbClr val="EBE65D"/>
              </a:solidFill>
              <a:latin typeface="Helvetica" pitchFamily="2" charset="0"/>
            </a:endParaRP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852AA85E-2DB7-304C-8123-72886AC8DA3F}"/>
              </a:ext>
            </a:extLst>
          </p:cNvPr>
          <p:cNvSpPr txBox="1">
            <a:spLocks/>
          </p:cNvSpPr>
          <p:nvPr/>
        </p:nvSpPr>
        <p:spPr>
          <a:xfrm>
            <a:off x="1524000" y="5759780"/>
            <a:ext cx="9144000" cy="34853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1500" b="1" dirty="0">
                <a:solidFill>
                  <a:srgbClr val="BE3D2B"/>
                </a:solidFill>
                <a:latin typeface="Helvetica" pitchFamily="2" charset="0"/>
              </a:rPr>
              <a:t>Join the social movement and help spread the word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243A232-7A42-FF43-8302-7CC467B80F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0" y="685800"/>
            <a:ext cx="1168401" cy="116840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32D092A-6F10-444F-9120-7C10678B82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1734" y="3058366"/>
            <a:ext cx="451597" cy="45159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D6A39B0-8B02-7B4E-91C2-BE53BD88E1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1733" y="3868437"/>
            <a:ext cx="451597" cy="45159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64322D3-B0E6-7847-8F30-BF3B4FBF345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1733" y="4678508"/>
            <a:ext cx="448535" cy="448535"/>
          </a:xfrm>
          <a:prstGeom prst="rect">
            <a:avLst/>
          </a:prstGeom>
        </p:spPr>
      </p:pic>
      <p:sp>
        <p:nvSpPr>
          <p:cNvPr id="19" name="Subtitle 2">
            <a:extLst>
              <a:ext uri="{FF2B5EF4-FFF2-40B4-BE49-F238E27FC236}">
                <a16:creationId xmlns:a16="http://schemas.microsoft.com/office/drawing/2014/main" id="{51C18C6D-64E2-FB46-AE2C-DEB0221B645B}"/>
              </a:ext>
            </a:extLst>
          </p:cNvPr>
          <p:cNvSpPr txBox="1">
            <a:spLocks/>
          </p:cNvSpPr>
          <p:nvPr/>
        </p:nvSpPr>
        <p:spPr>
          <a:xfrm>
            <a:off x="1524000" y="3507599"/>
            <a:ext cx="9144000" cy="34853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1700" b="1" dirty="0">
                <a:solidFill>
                  <a:srgbClr val="F2F2F1"/>
                </a:solidFill>
                <a:latin typeface="Helvetica" pitchFamily="2" charset="0"/>
              </a:rPr>
              <a:t>/</a:t>
            </a:r>
            <a:r>
              <a:rPr lang="en-AU" sz="1700" b="1" dirty="0" err="1">
                <a:solidFill>
                  <a:srgbClr val="F2F2F1"/>
                </a:solidFill>
                <a:latin typeface="Helvetica" pitchFamily="2" charset="0"/>
              </a:rPr>
              <a:t>fromtheheartau</a:t>
            </a:r>
            <a:endParaRPr lang="en-AU" sz="1700" b="1" dirty="0">
              <a:solidFill>
                <a:srgbClr val="F2F2F1"/>
              </a:solidFill>
              <a:latin typeface="Helvetica" pitchFamily="2" charset="0"/>
            </a:endParaRP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82A99B0F-3C44-F540-B1BE-6826FA995873}"/>
              </a:ext>
            </a:extLst>
          </p:cNvPr>
          <p:cNvSpPr txBox="1">
            <a:spLocks/>
          </p:cNvSpPr>
          <p:nvPr/>
        </p:nvSpPr>
        <p:spPr>
          <a:xfrm>
            <a:off x="1524000" y="4320034"/>
            <a:ext cx="9144000" cy="34853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1700" b="1" dirty="0">
                <a:solidFill>
                  <a:srgbClr val="F2F2F1"/>
                </a:solidFill>
                <a:latin typeface="Helvetica" pitchFamily="2" charset="0"/>
              </a:rPr>
              <a:t>@</a:t>
            </a:r>
            <a:r>
              <a:rPr lang="en-AU" sz="1700" b="1" dirty="0" err="1">
                <a:solidFill>
                  <a:srgbClr val="F2F2F1"/>
                </a:solidFill>
                <a:latin typeface="Helvetica" pitchFamily="2" charset="0"/>
              </a:rPr>
              <a:t>fromtheheartau</a:t>
            </a:r>
            <a:endParaRPr lang="en-AU" sz="1700" b="1" dirty="0">
              <a:solidFill>
                <a:srgbClr val="F2F2F1"/>
              </a:solidFill>
              <a:latin typeface="Helvetica" pitchFamily="2" charset="0"/>
            </a:endParaRP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9A7A960A-21D3-D640-A54C-E0B1CD02C21D}"/>
              </a:ext>
            </a:extLst>
          </p:cNvPr>
          <p:cNvSpPr txBox="1">
            <a:spLocks/>
          </p:cNvSpPr>
          <p:nvPr/>
        </p:nvSpPr>
        <p:spPr>
          <a:xfrm>
            <a:off x="1524000" y="5127042"/>
            <a:ext cx="9144000" cy="34853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1700" b="1" dirty="0">
                <a:solidFill>
                  <a:srgbClr val="F2F2F1"/>
                </a:solidFill>
                <a:latin typeface="Helvetica" pitchFamily="2" charset="0"/>
              </a:rPr>
              <a:t>/</a:t>
            </a:r>
            <a:r>
              <a:rPr lang="en-AU" sz="1700" b="1" dirty="0" err="1">
                <a:solidFill>
                  <a:srgbClr val="F2F2F1"/>
                </a:solidFill>
                <a:latin typeface="Helvetica" pitchFamily="2" charset="0"/>
              </a:rPr>
              <a:t>fromtheheartau</a:t>
            </a:r>
            <a:endParaRPr lang="en-AU" sz="1700" b="1" dirty="0">
              <a:solidFill>
                <a:srgbClr val="F2F2F1"/>
              </a:solidFill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99128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9F814BB-31E3-DA44-B6AE-8A2961753A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" t="2071" r="888" b="2071"/>
          <a:stretch/>
        </p:blipFill>
        <p:spPr>
          <a:xfrm>
            <a:off x="-1" y="0"/>
            <a:ext cx="12192001" cy="700591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1DDCD17A-A9F6-9D4D-82EB-7008E76854D3}"/>
              </a:ext>
            </a:extLst>
          </p:cNvPr>
          <p:cNvSpPr txBox="1">
            <a:spLocks/>
          </p:cNvSpPr>
          <p:nvPr/>
        </p:nvSpPr>
        <p:spPr>
          <a:xfrm>
            <a:off x="696000" y="365126"/>
            <a:ext cx="4982445" cy="6067758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3000" b="1" dirty="0">
                <a:solidFill>
                  <a:schemeClr val="bg1"/>
                </a:solidFill>
                <a:latin typeface="Helvetica" pitchFamily="2" charset="0"/>
              </a:rPr>
              <a:t>It is a call for </a:t>
            </a:r>
            <a:r>
              <a:rPr lang="en-AU" sz="3000" b="1" u="sng" dirty="0">
                <a:solidFill>
                  <a:schemeClr val="bg1"/>
                </a:solidFill>
                <a:latin typeface="Helvetica" pitchFamily="2" charset="0"/>
              </a:rPr>
              <a:t>fair</a:t>
            </a:r>
            <a:r>
              <a:rPr lang="en-AU" sz="3000" b="1" dirty="0">
                <a:solidFill>
                  <a:schemeClr val="bg1"/>
                </a:solidFill>
                <a:latin typeface="Helvetica" pitchFamily="2" charset="0"/>
              </a:rPr>
              <a:t> and </a:t>
            </a:r>
            <a:r>
              <a:rPr lang="en-AU" sz="3000" b="1" u="sng" dirty="0">
                <a:solidFill>
                  <a:schemeClr val="bg1"/>
                </a:solidFill>
                <a:latin typeface="Helvetica" pitchFamily="2" charset="0"/>
              </a:rPr>
              <a:t>practical</a:t>
            </a:r>
            <a:r>
              <a:rPr lang="en-AU" sz="3000" b="1" dirty="0">
                <a:solidFill>
                  <a:schemeClr val="bg1"/>
                </a:solidFill>
                <a:latin typeface="Helvetica" pitchFamily="2" charset="0"/>
              </a:rPr>
              <a:t> change, to include them in the Australian Constitution and give them the recognition that they deserve, having been</a:t>
            </a:r>
          </a:p>
          <a:p>
            <a:r>
              <a:rPr lang="en-AU" sz="3000" b="1" dirty="0">
                <a:solidFill>
                  <a:schemeClr val="bg1"/>
                </a:solidFill>
                <a:latin typeface="Helvetica" pitchFamily="2" charset="0"/>
              </a:rPr>
              <a:t>in Australia for over</a:t>
            </a:r>
          </a:p>
          <a:p>
            <a:r>
              <a:rPr lang="en-AU" sz="3000" b="1" dirty="0">
                <a:solidFill>
                  <a:schemeClr val="bg1"/>
                </a:solidFill>
                <a:latin typeface="Helvetica" pitchFamily="2" charset="0"/>
              </a:rPr>
              <a:t>60,000 years.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EAA616A-E012-7340-87A7-D20E4AEBB7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1954" y="272567"/>
            <a:ext cx="630988" cy="6309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4F6DF4D-299B-7B4C-B705-002969030E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296">
            <a:off x="5517144" y="1473723"/>
            <a:ext cx="6084129" cy="4058472"/>
          </a:xfrm>
          <a:prstGeom prst="rect">
            <a:avLst/>
          </a:prstGeom>
          <a:effectLst>
            <a:outerShdw blurRad="317500" dist="127000" dir="3600000" sx="103000" sy="103000" algn="t" rotWithShape="0">
              <a:schemeClr val="tx1">
                <a:alpha val="40000"/>
              </a:scheme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74E6BB8D-156F-2A40-8B96-7A50E1D860B9}"/>
              </a:ext>
            </a:extLst>
          </p:cNvPr>
          <p:cNvSpPr txBox="1">
            <a:spLocks/>
          </p:cNvSpPr>
          <p:nvPr/>
        </p:nvSpPr>
        <p:spPr>
          <a:xfrm>
            <a:off x="9659140" y="1268681"/>
            <a:ext cx="2052443" cy="1116729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AU" sz="1500" b="1" dirty="0">
                <a:solidFill>
                  <a:srgbClr val="EBE65D"/>
                </a:solidFill>
                <a:latin typeface="Helvetica" pitchFamily="2" charset="0"/>
              </a:rPr>
              <a:t>The Uluru Statement</a:t>
            </a:r>
          </a:p>
        </p:txBody>
      </p:sp>
    </p:spTree>
    <p:extLst>
      <p:ext uri="{BB962C8B-B14F-4D97-AF65-F5344CB8AC3E}">
        <p14:creationId xmlns:p14="http://schemas.microsoft.com/office/powerpoint/2010/main" val="31502882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FB979F2-DF4A-574B-B2FA-5A7E602F52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" t="2071" r="888" b="2071"/>
          <a:stretch/>
        </p:blipFill>
        <p:spPr>
          <a:xfrm>
            <a:off x="0" y="0"/>
            <a:ext cx="12192001" cy="700591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EAA616A-E012-7340-87A7-D20E4AEBB7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1954" y="272567"/>
            <a:ext cx="630988" cy="63098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51BCE65-7A19-BD45-BC00-117A9E267C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296">
            <a:off x="5517144" y="1473723"/>
            <a:ext cx="6084129" cy="4058472"/>
          </a:xfrm>
          <a:prstGeom prst="rect">
            <a:avLst/>
          </a:prstGeom>
          <a:effectLst>
            <a:outerShdw blurRad="317500" dist="127000" dir="3600000" sx="103000" sy="103000" algn="t" rotWithShape="0">
              <a:schemeClr val="tx1">
                <a:alpha val="40000"/>
              </a:schemeClr>
            </a:outerShdw>
          </a:effec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A2BD660-EE66-E84B-B7C4-5E6EE3AF74E2}"/>
              </a:ext>
            </a:extLst>
          </p:cNvPr>
          <p:cNvSpPr txBox="1">
            <a:spLocks/>
          </p:cNvSpPr>
          <p:nvPr/>
        </p:nvSpPr>
        <p:spPr>
          <a:xfrm>
            <a:off x="9659140" y="1268681"/>
            <a:ext cx="2052443" cy="1116729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AU" sz="1500" b="1" dirty="0">
                <a:solidFill>
                  <a:srgbClr val="EBE65D"/>
                </a:solidFill>
                <a:latin typeface="Helvetica" pitchFamily="2" charset="0"/>
              </a:rPr>
              <a:t>The Uluru Statement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C51E5A8-95D5-2942-ABCC-C99614D0B064}"/>
              </a:ext>
            </a:extLst>
          </p:cNvPr>
          <p:cNvSpPr txBox="1">
            <a:spLocks/>
          </p:cNvSpPr>
          <p:nvPr/>
        </p:nvSpPr>
        <p:spPr>
          <a:xfrm>
            <a:off x="696000" y="365126"/>
            <a:ext cx="4982445" cy="6067758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3000" b="1" dirty="0">
                <a:solidFill>
                  <a:srgbClr val="F2F2F1"/>
                </a:solidFill>
                <a:latin typeface="Helvetica" pitchFamily="2" charset="0"/>
              </a:rPr>
              <a:t>The </a:t>
            </a:r>
            <a:r>
              <a:rPr lang="en-AU" sz="3000" b="1" i="1" dirty="0">
                <a:solidFill>
                  <a:srgbClr val="F2F2F1"/>
                </a:solidFill>
                <a:latin typeface="Helvetica" pitchFamily="2" charset="0"/>
              </a:rPr>
              <a:t>Uluru Statement from the Heart </a:t>
            </a:r>
            <a:r>
              <a:rPr lang="en-AU" sz="3000" b="1" dirty="0">
                <a:solidFill>
                  <a:srgbClr val="F2F2F1"/>
                </a:solidFill>
                <a:latin typeface="Helvetica" pitchFamily="2" charset="0"/>
              </a:rPr>
              <a:t>calls for these changes:</a:t>
            </a:r>
            <a:endParaRPr lang="en-AU" sz="2500" b="1" dirty="0">
              <a:solidFill>
                <a:srgbClr val="F2F2F1"/>
              </a:solidFill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3756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16624D8-4B4B-D34E-9A11-C4EC74B935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" t="2071" r="888" b="2071"/>
          <a:stretch/>
        </p:blipFill>
        <p:spPr>
          <a:xfrm>
            <a:off x="0" y="0"/>
            <a:ext cx="12192001" cy="700591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EAA616A-E012-7340-87A7-D20E4AEBB7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1954" y="272567"/>
            <a:ext cx="630988" cy="63098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51BCE65-7A19-BD45-BC00-117A9E267C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296">
            <a:off x="5517144" y="1473723"/>
            <a:ext cx="6084129" cy="4058472"/>
          </a:xfrm>
          <a:prstGeom prst="rect">
            <a:avLst/>
          </a:prstGeom>
          <a:effectLst>
            <a:outerShdw blurRad="317500" dist="127000" dir="3600000" sx="103000" sy="103000" algn="t" rotWithShape="0">
              <a:schemeClr val="tx1">
                <a:alpha val="40000"/>
              </a:schemeClr>
            </a:outerShdw>
          </a:effec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A2BD660-EE66-E84B-B7C4-5E6EE3AF74E2}"/>
              </a:ext>
            </a:extLst>
          </p:cNvPr>
          <p:cNvSpPr txBox="1">
            <a:spLocks/>
          </p:cNvSpPr>
          <p:nvPr/>
        </p:nvSpPr>
        <p:spPr>
          <a:xfrm>
            <a:off x="9659140" y="1268681"/>
            <a:ext cx="2052443" cy="1116729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AU" sz="1500" b="1" dirty="0">
                <a:solidFill>
                  <a:srgbClr val="EBE65D"/>
                </a:solidFill>
                <a:latin typeface="Helvetica" pitchFamily="2" charset="0"/>
              </a:rPr>
              <a:t>The Uluru Statement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C51E5A8-95D5-2942-ABCC-C99614D0B064}"/>
              </a:ext>
            </a:extLst>
          </p:cNvPr>
          <p:cNvSpPr txBox="1">
            <a:spLocks/>
          </p:cNvSpPr>
          <p:nvPr/>
        </p:nvSpPr>
        <p:spPr>
          <a:xfrm>
            <a:off x="696000" y="365126"/>
            <a:ext cx="4982445" cy="6067758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3000" b="1" dirty="0">
                <a:solidFill>
                  <a:srgbClr val="141416"/>
                </a:solidFill>
                <a:latin typeface="Helvetica" pitchFamily="2" charset="0"/>
              </a:rPr>
              <a:t>The </a:t>
            </a:r>
            <a:r>
              <a:rPr lang="en-AU" sz="3000" b="1" i="1" dirty="0">
                <a:solidFill>
                  <a:srgbClr val="141416"/>
                </a:solidFill>
                <a:latin typeface="Helvetica" pitchFamily="2" charset="0"/>
              </a:rPr>
              <a:t>Uluru Statement from the Heart </a:t>
            </a:r>
            <a:r>
              <a:rPr lang="en-AU" sz="3000" b="1" dirty="0">
                <a:solidFill>
                  <a:srgbClr val="141416"/>
                </a:solidFill>
                <a:latin typeface="Helvetica" pitchFamily="2" charset="0"/>
              </a:rPr>
              <a:t>calls for these changes:</a:t>
            </a:r>
          </a:p>
          <a:p>
            <a:endParaRPr lang="en-AU" sz="2500" b="1" dirty="0">
              <a:solidFill>
                <a:srgbClr val="F2F2F1"/>
              </a:solidFill>
              <a:latin typeface="Helvetica" pitchFamily="2" charset="0"/>
            </a:endParaRPr>
          </a:p>
          <a:p>
            <a:r>
              <a:rPr lang="en-AU" sz="2500" b="1" dirty="0">
                <a:solidFill>
                  <a:srgbClr val="F2F2F1"/>
                </a:solidFill>
                <a:latin typeface="Helvetica" pitchFamily="2" charset="0"/>
              </a:rPr>
              <a:t>1. A </a:t>
            </a:r>
            <a:r>
              <a:rPr lang="en-AU" sz="2500" b="1" u="sng" dirty="0">
                <a:solidFill>
                  <a:srgbClr val="F2F2F1"/>
                </a:solidFill>
                <a:latin typeface="Helvetica" pitchFamily="2" charset="0"/>
              </a:rPr>
              <a:t>Voice to Parliament</a:t>
            </a:r>
          </a:p>
          <a:p>
            <a:r>
              <a:rPr lang="en-AU" sz="2500" b="1" dirty="0">
                <a:solidFill>
                  <a:srgbClr val="F2F2F1"/>
                </a:solidFill>
                <a:latin typeface="Helvetica" pitchFamily="2" charset="0"/>
              </a:rPr>
              <a:t>    enshrined in the</a:t>
            </a:r>
          </a:p>
          <a:p>
            <a:r>
              <a:rPr lang="en-AU" sz="2500" b="1" dirty="0">
                <a:solidFill>
                  <a:srgbClr val="F2F2F1"/>
                </a:solidFill>
                <a:latin typeface="Helvetica" pitchFamily="2" charset="0"/>
              </a:rPr>
              <a:t>    Constitution.</a:t>
            </a:r>
          </a:p>
        </p:txBody>
      </p:sp>
    </p:spTree>
    <p:extLst>
      <p:ext uri="{BB962C8B-B14F-4D97-AF65-F5344CB8AC3E}">
        <p14:creationId xmlns:p14="http://schemas.microsoft.com/office/powerpoint/2010/main" val="12127444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1365B04-97E9-DA4A-9612-26834CB43F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" t="2071" r="888" b="2071"/>
          <a:stretch/>
        </p:blipFill>
        <p:spPr>
          <a:xfrm>
            <a:off x="0" y="0"/>
            <a:ext cx="12192001" cy="700591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EAA616A-E012-7340-87A7-D20E4AEBB7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1954" y="272567"/>
            <a:ext cx="630988" cy="63098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51BCE65-7A19-BD45-BC00-117A9E267C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296">
            <a:off x="5517144" y="1473723"/>
            <a:ext cx="6084129" cy="4058472"/>
          </a:xfrm>
          <a:prstGeom prst="rect">
            <a:avLst/>
          </a:prstGeom>
          <a:effectLst>
            <a:outerShdw blurRad="317500" dist="127000" dir="3600000" sx="103000" sy="103000" algn="t" rotWithShape="0">
              <a:schemeClr val="tx1">
                <a:alpha val="40000"/>
              </a:schemeClr>
            </a:outerShdw>
          </a:effec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A2BD660-EE66-E84B-B7C4-5E6EE3AF74E2}"/>
              </a:ext>
            </a:extLst>
          </p:cNvPr>
          <p:cNvSpPr txBox="1">
            <a:spLocks/>
          </p:cNvSpPr>
          <p:nvPr/>
        </p:nvSpPr>
        <p:spPr>
          <a:xfrm>
            <a:off x="9659140" y="1268681"/>
            <a:ext cx="2052443" cy="1116729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AU" sz="1500" b="1" dirty="0">
                <a:solidFill>
                  <a:srgbClr val="EBE65D"/>
                </a:solidFill>
                <a:latin typeface="Helvetica" pitchFamily="2" charset="0"/>
              </a:rPr>
              <a:t>The Uluru Statement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C51E5A8-95D5-2942-ABCC-C99614D0B064}"/>
              </a:ext>
            </a:extLst>
          </p:cNvPr>
          <p:cNvSpPr txBox="1">
            <a:spLocks/>
          </p:cNvSpPr>
          <p:nvPr/>
        </p:nvSpPr>
        <p:spPr>
          <a:xfrm>
            <a:off x="696000" y="365126"/>
            <a:ext cx="4982445" cy="6067758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3000" b="1" dirty="0">
                <a:solidFill>
                  <a:srgbClr val="141416"/>
                </a:solidFill>
                <a:latin typeface="Helvetica" pitchFamily="2" charset="0"/>
              </a:rPr>
              <a:t>The </a:t>
            </a:r>
            <a:r>
              <a:rPr lang="en-AU" sz="3000" b="1" i="1" dirty="0">
                <a:solidFill>
                  <a:srgbClr val="141416"/>
                </a:solidFill>
                <a:latin typeface="Helvetica" pitchFamily="2" charset="0"/>
              </a:rPr>
              <a:t>Uluru Statement from the Heart </a:t>
            </a:r>
            <a:r>
              <a:rPr lang="en-AU" sz="3000" b="1" dirty="0">
                <a:solidFill>
                  <a:srgbClr val="141416"/>
                </a:solidFill>
                <a:latin typeface="Helvetica" pitchFamily="2" charset="0"/>
              </a:rPr>
              <a:t>calls for these changes:</a:t>
            </a:r>
          </a:p>
          <a:p>
            <a:endParaRPr lang="en-AU" sz="2500" b="1" dirty="0">
              <a:solidFill>
                <a:srgbClr val="141416"/>
              </a:solidFill>
              <a:latin typeface="Helvetica" pitchFamily="2" charset="0"/>
            </a:endParaRPr>
          </a:p>
          <a:p>
            <a:r>
              <a:rPr lang="en-AU" sz="2500" b="1" dirty="0">
                <a:solidFill>
                  <a:srgbClr val="141416"/>
                </a:solidFill>
                <a:latin typeface="Helvetica" pitchFamily="2" charset="0"/>
              </a:rPr>
              <a:t>1. A </a:t>
            </a:r>
            <a:r>
              <a:rPr lang="en-AU" sz="2500" b="1" u="sng" dirty="0">
                <a:solidFill>
                  <a:srgbClr val="141416"/>
                </a:solidFill>
                <a:latin typeface="Helvetica" pitchFamily="2" charset="0"/>
              </a:rPr>
              <a:t>Voice to Parliament</a:t>
            </a:r>
          </a:p>
          <a:p>
            <a:r>
              <a:rPr lang="en-AU" sz="2500" b="1" dirty="0">
                <a:solidFill>
                  <a:srgbClr val="141416"/>
                </a:solidFill>
                <a:latin typeface="Helvetica" pitchFamily="2" charset="0"/>
              </a:rPr>
              <a:t>    enshrined in the</a:t>
            </a:r>
          </a:p>
          <a:p>
            <a:r>
              <a:rPr lang="en-AU" sz="2500" b="1" dirty="0">
                <a:solidFill>
                  <a:srgbClr val="141416"/>
                </a:solidFill>
                <a:latin typeface="Helvetica" pitchFamily="2" charset="0"/>
              </a:rPr>
              <a:t>    Constitution.</a:t>
            </a:r>
          </a:p>
          <a:p>
            <a:endParaRPr lang="en-AU" sz="2500" b="1" dirty="0">
              <a:solidFill>
                <a:srgbClr val="141416"/>
              </a:solidFill>
              <a:latin typeface="Helvetica" pitchFamily="2" charset="0"/>
            </a:endParaRPr>
          </a:p>
          <a:p>
            <a:r>
              <a:rPr lang="en-AU" sz="2500" b="1" dirty="0">
                <a:solidFill>
                  <a:srgbClr val="F2F2F1"/>
                </a:solidFill>
                <a:latin typeface="Helvetica" pitchFamily="2" charset="0"/>
              </a:rPr>
              <a:t>2. A Makarrata Commission</a:t>
            </a:r>
          </a:p>
          <a:p>
            <a:r>
              <a:rPr lang="en-AU" sz="2500" b="1" dirty="0">
                <a:solidFill>
                  <a:srgbClr val="F2F2F1"/>
                </a:solidFill>
                <a:latin typeface="Helvetica" pitchFamily="2" charset="0"/>
              </a:rPr>
              <a:t>    to supervise </a:t>
            </a:r>
            <a:r>
              <a:rPr lang="en-AU" sz="2500" b="1" u="sng" dirty="0">
                <a:solidFill>
                  <a:srgbClr val="F2F2F1"/>
                </a:solidFill>
                <a:latin typeface="Helvetica" pitchFamily="2" charset="0"/>
              </a:rPr>
              <a:t>treaty-making</a:t>
            </a:r>
            <a:r>
              <a:rPr lang="en-AU" sz="2500" b="1" dirty="0">
                <a:solidFill>
                  <a:srgbClr val="F2F2F1"/>
                </a:solidFill>
                <a:latin typeface="Helvetica" pitchFamily="2" charset="0"/>
              </a:rPr>
              <a:t>    </a:t>
            </a:r>
          </a:p>
          <a:p>
            <a:r>
              <a:rPr lang="en-AU" sz="2500" b="1" dirty="0">
                <a:solidFill>
                  <a:srgbClr val="F2F2F1"/>
                </a:solidFill>
                <a:latin typeface="Helvetica" pitchFamily="2" charset="0"/>
              </a:rPr>
              <a:t>    and a process of </a:t>
            </a:r>
            <a:r>
              <a:rPr lang="en-AU" sz="2500" b="1" u="sng" dirty="0">
                <a:solidFill>
                  <a:srgbClr val="F2F2F1"/>
                </a:solidFill>
                <a:latin typeface="Helvetica" pitchFamily="2" charset="0"/>
              </a:rPr>
              <a:t>truth-</a:t>
            </a:r>
          </a:p>
          <a:p>
            <a:r>
              <a:rPr lang="en-AU" sz="2500" b="1" dirty="0">
                <a:solidFill>
                  <a:srgbClr val="F2F2F1"/>
                </a:solidFill>
                <a:latin typeface="Helvetica" pitchFamily="2" charset="0"/>
              </a:rPr>
              <a:t>    </a:t>
            </a:r>
            <a:r>
              <a:rPr lang="en-AU" sz="2500" b="1" u="sng" dirty="0">
                <a:solidFill>
                  <a:srgbClr val="F2F2F1"/>
                </a:solidFill>
                <a:latin typeface="Helvetica" pitchFamily="2" charset="0"/>
              </a:rPr>
              <a:t>telling</a:t>
            </a:r>
            <a:r>
              <a:rPr lang="en-AU" sz="2500" b="1" dirty="0">
                <a:solidFill>
                  <a:srgbClr val="F2F2F1"/>
                </a:solidFill>
                <a:latin typeface="Helvetica" pitchFamily="2" charset="0"/>
              </a:rPr>
              <a:t> about our nation’s   </a:t>
            </a:r>
          </a:p>
          <a:p>
            <a:r>
              <a:rPr lang="en-AU" sz="2500" b="1" dirty="0">
                <a:solidFill>
                  <a:srgbClr val="F2F2F1"/>
                </a:solidFill>
                <a:latin typeface="Helvetica" pitchFamily="2" charset="0"/>
              </a:rPr>
              <a:t>    history.</a:t>
            </a:r>
          </a:p>
          <a:p>
            <a:endParaRPr lang="en-AU" sz="2500" b="1" dirty="0">
              <a:solidFill>
                <a:srgbClr val="141416"/>
              </a:solidFill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22763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AEF2B97-C807-F842-8D4A-23DFE79A2C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" t="1308" r="109" b="1308"/>
          <a:stretch/>
        </p:blipFill>
        <p:spPr>
          <a:xfrm>
            <a:off x="0" y="0"/>
            <a:ext cx="12192000" cy="70059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17036B7-4FA5-4EB7-9469-CD4715418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000" y="365126"/>
            <a:ext cx="10800000" cy="720000"/>
          </a:xfrm>
        </p:spPr>
        <p:txBody>
          <a:bodyPr lIns="0" tIns="0" rIns="0" bIns="0"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en-AU" sz="2500" b="1" dirty="0">
                <a:solidFill>
                  <a:srgbClr val="F2F2F1"/>
                </a:solidFill>
                <a:latin typeface="Helvetica" pitchFamily="2" charset="0"/>
              </a:rPr>
              <a:t>History of the </a:t>
            </a:r>
            <a:r>
              <a:rPr lang="en-AU" sz="2500" b="1" i="1" dirty="0">
                <a:solidFill>
                  <a:srgbClr val="F2F2F1"/>
                </a:solidFill>
                <a:latin typeface="Helvetica" pitchFamily="2" charset="0"/>
              </a:rPr>
              <a:t>Uluru Statemen</a:t>
            </a:r>
            <a:r>
              <a:rPr lang="en-AU" sz="2500" b="1" i="1" spc="300" dirty="0">
                <a:solidFill>
                  <a:srgbClr val="F2F2F1"/>
                </a:solidFill>
                <a:latin typeface="Helvetica" pitchFamily="2" charset="0"/>
              </a:rPr>
              <a:t>t</a:t>
            </a:r>
            <a:r>
              <a:rPr lang="en-AU" sz="2500" b="1" spc="300" dirty="0">
                <a:solidFill>
                  <a:srgbClr val="F2F2F1"/>
                </a:solidFill>
                <a:latin typeface="Helvetica" pitchFamily="2" charset="0"/>
              </a:rPr>
              <a:t>…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C2BA5D9-350F-124E-9D0F-10160016E7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1954" y="272567"/>
            <a:ext cx="630988" cy="63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7076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AEF2B97-C807-F842-8D4A-23DFE79A2C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" t="1308" r="109" b="1308"/>
          <a:stretch/>
        </p:blipFill>
        <p:spPr>
          <a:xfrm>
            <a:off x="0" y="0"/>
            <a:ext cx="12192000" cy="70059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17036B7-4FA5-4EB7-9469-CD4715418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000" y="365126"/>
            <a:ext cx="10800000" cy="720000"/>
          </a:xfrm>
        </p:spPr>
        <p:txBody>
          <a:bodyPr lIns="0" tIns="0" rIns="0" bIns="0"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en-AU" sz="2500" b="1" dirty="0">
                <a:solidFill>
                  <a:srgbClr val="BE3D2B"/>
                </a:solidFill>
                <a:latin typeface="Helvetica" pitchFamily="2" charset="0"/>
              </a:rPr>
              <a:t>History of the </a:t>
            </a:r>
            <a:r>
              <a:rPr lang="en-AU" sz="2500" b="1" i="1" dirty="0">
                <a:solidFill>
                  <a:srgbClr val="BE3D2B"/>
                </a:solidFill>
                <a:latin typeface="Helvetica" pitchFamily="2" charset="0"/>
              </a:rPr>
              <a:t>Uluru Statemen</a:t>
            </a:r>
            <a:r>
              <a:rPr lang="en-AU" sz="2500" b="1" i="1" spc="300" dirty="0">
                <a:solidFill>
                  <a:srgbClr val="BE3D2B"/>
                </a:solidFill>
                <a:latin typeface="Helvetica" pitchFamily="2" charset="0"/>
              </a:rPr>
              <a:t>t</a:t>
            </a:r>
            <a:r>
              <a:rPr lang="en-AU" sz="2500" b="1" spc="300" dirty="0">
                <a:solidFill>
                  <a:srgbClr val="BE3D2B"/>
                </a:solidFill>
                <a:latin typeface="Helvetica" pitchFamily="2" charset="0"/>
              </a:rPr>
              <a:t>…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C2BA5D9-350F-124E-9D0F-10160016E7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1954" y="272567"/>
            <a:ext cx="630988" cy="630988"/>
          </a:xfrm>
          <a:prstGeom prst="rect">
            <a:avLst/>
          </a:prstGeom>
        </p:spPr>
      </p:pic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8698A098-9FAA-1C49-9086-633C89B39F67}"/>
              </a:ext>
            </a:extLst>
          </p:cNvPr>
          <p:cNvSpPr txBox="1">
            <a:spLocks/>
          </p:cNvSpPr>
          <p:nvPr/>
        </p:nvSpPr>
        <p:spPr>
          <a:xfrm>
            <a:off x="696000" y="1530582"/>
            <a:ext cx="5047074" cy="54753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2000" b="1" dirty="0">
                <a:solidFill>
                  <a:srgbClr val="F2F2F1"/>
                </a:solidFill>
                <a:latin typeface="Helvetica" pitchFamily="2" charset="0"/>
              </a:rPr>
              <a:t>The journey towards the Uluru Statement has been long and challenging.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AU" sz="2000" b="1" dirty="0">
              <a:solidFill>
                <a:srgbClr val="F2F2F1"/>
              </a:solidFill>
              <a:latin typeface="Helvetica" pitchFamily="2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2000" b="1" dirty="0">
                <a:solidFill>
                  <a:srgbClr val="F2F2F1"/>
                </a:solidFill>
                <a:latin typeface="Helvetica" pitchFamily="2" charset="0"/>
              </a:rPr>
              <a:t>In 1937, Yorta Yorta elder William Cooper petitioned the King of England, George VI, calling for Indigenous representation in parliament.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AU" sz="2000" b="1" dirty="0">
              <a:solidFill>
                <a:srgbClr val="F2F2F1"/>
              </a:solidFill>
              <a:latin typeface="Helvetica" pitchFamily="2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AU" sz="2000" b="1" dirty="0">
              <a:solidFill>
                <a:srgbClr val="F2F2F1"/>
              </a:solidFill>
              <a:latin typeface="Helvetica" pitchFamily="2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5D3AC38-E417-464C-B5F3-9D49B2AE25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5348">
            <a:off x="6605050" y="508238"/>
            <a:ext cx="3025992" cy="4871390"/>
          </a:xfrm>
          <a:prstGeom prst="rect">
            <a:avLst/>
          </a:prstGeom>
          <a:effectLst>
            <a:outerShdw blurRad="317500" dist="127000" dir="3600000" sx="103000" sy="103000" algn="t" rotWithShape="0">
              <a:prstClr val="black">
                <a:alpha val="3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447625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AEF2B97-C807-F842-8D4A-23DFE79A2C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" t="1308" r="109" b="1308"/>
          <a:stretch/>
        </p:blipFill>
        <p:spPr>
          <a:xfrm>
            <a:off x="0" y="0"/>
            <a:ext cx="12192000" cy="70059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17036B7-4FA5-4EB7-9469-CD4715418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000" y="365126"/>
            <a:ext cx="10800000" cy="720000"/>
          </a:xfrm>
        </p:spPr>
        <p:txBody>
          <a:bodyPr lIns="0" tIns="0" rIns="0" bIns="0"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en-AU" sz="2500" b="1" dirty="0">
                <a:solidFill>
                  <a:srgbClr val="BE3D2B"/>
                </a:solidFill>
                <a:latin typeface="Helvetica" pitchFamily="2" charset="0"/>
              </a:rPr>
              <a:t>History of the </a:t>
            </a:r>
            <a:r>
              <a:rPr lang="en-AU" sz="2500" b="1" i="1" dirty="0">
                <a:solidFill>
                  <a:srgbClr val="BE3D2B"/>
                </a:solidFill>
                <a:latin typeface="Helvetica" pitchFamily="2" charset="0"/>
              </a:rPr>
              <a:t>Uluru Statemen</a:t>
            </a:r>
            <a:r>
              <a:rPr lang="en-AU" sz="2500" b="1" i="1" spc="300" dirty="0">
                <a:solidFill>
                  <a:srgbClr val="BE3D2B"/>
                </a:solidFill>
                <a:latin typeface="Helvetica" pitchFamily="2" charset="0"/>
              </a:rPr>
              <a:t>t</a:t>
            </a:r>
            <a:r>
              <a:rPr lang="en-AU" sz="2500" b="1" spc="300" dirty="0">
                <a:solidFill>
                  <a:srgbClr val="BE3D2B"/>
                </a:solidFill>
                <a:latin typeface="Helvetica" pitchFamily="2" charset="0"/>
              </a:rPr>
              <a:t>…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CA6739A-FA7F-9F48-A742-4C110E01B3F5}"/>
              </a:ext>
            </a:extLst>
          </p:cNvPr>
          <p:cNvSpPr txBox="1">
            <a:spLocks/>
          </p:cNvSpPr>
          <p:nvPr/>
        </p:nvSpPr>
        <p:spPr>
          <a:xfrm>
            <a:off x="696000" y="1530582"/>
            <a:ext cx="5047074" cy="54753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2000" b="1" dirty="0">
                <a:solidFill>
                  <a:srgbClr val="BE3D2B"/>
                </a:solidFill>
                <a:latin typeface="Helvetica" pitchFamily="2" charset="0"/>
              </a:rPr>
              <a:t>The journey towards the Uluru Statement has been long and challenging.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AU" sz="2000" b="1" dirty="0">
              <a:solidFill>
                <a:srgbClr val="BE3D2B"/>
              </a:solidFill>
              <a:latin typeface="Helvetica" pitchFamily="2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2000" b="1" dirty="0">
                <a:solidFill>
                  <a:srgbClr val="BE3D2B"/>
                </a:solidFill>
                <a:latin typeface="Helvetica" pitchFamily="2" charset="0"/>
              </a:rPr>
              <a:t>In 1937, Yorta Yorta elder William Cooper petitioned the King of England, George VI, calling for Indigenous representation in parliament.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AU" sz="2000" b="1" dirty="0">
              <a:solidFill>
                <a:srgbClr val="F2F2F1"/>
              </a:solidFill>
              <a:latin typeface="Helvetica" pitchFamily="2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2000" b="1" dirty="0">
                <a:solidFill>
                  <a:srgbClr val="F2F2F1"/>
                </a:solidFill>
                <a:latin typeface="Helvetica" pitchFamily="2" charset="0"/>
              </a:rPr>
              <a:t>There have also been a number of petitions and statements that have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2000" b="1" dirty="0">
                <a:solidFill>
                  <a:srgbClr val="F2F2F1"/>
                </a:solidFill>
                <a:latin typeface="Helvetica" pitchFamily="2" charset="0"/>
              </a:rPr>
              <a:t>called for change for Aboriginal and Torres Strait Islander people. These include the Yirrkala Bark Petitions (1963), the </a:t>
            </a:r>
            <a:r>
              <a:rPr lang="en-AU" sz="2000" b="1" dirty="0" err="1">
                <a:solidFill>
                  <a:srgbClr val="F2F2F1"/>
                </a:solidFill>
                <a:latin typeface="Helvetica" pitchFamily="2" charset="0"/>
              </a:rPr>
              <a:t>Larrakia</a:t>
            </a:r>
            <a:r>
              <a:rPr lang="en-AU" sz="2000" b="1" dirty="0">
                <a:solidFill>
                  <a:srgbClr val="F2F2F1"/>
                </a:solidFill>
                <a:latin typeface="Helvetica" pitchFamily="2" charset="0"/>
              </a:rPr>
              <a:t> Petition (1972) and the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2000" b="1" dirty="0" err="1">
                <a:solidFill>
                  <a:srgbClr val="F2F2F1"/>
                </a:solidFill>
                <a:latin typeface="Helvetica" pitchFamily="2" charset="0"/>
              </a:rPr>
              <a:t>Barunga</a:t>
            </a:r>
            <a:r>
              <a:rPr lang="en-AU" sz="2000" b="1" dirty="0">
                <a:solidFill>
                  <a:srgbClr val="F2F2F1"/>
                </a:solidFill>
                <a:latin typeface="Helvetica" pitchFamily="2" charset="0"/>
              </a:rPr>
              <a:t> Statement (1988).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AU" sz="2000" b="1" dirty="0">
              <a:solidFill>
                <a:srgbClr val="F2F2F1"/>
              </a:solidFill>
              <a:latin typeface="Helvetica" pitchFamily="2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AU" sz="2000" b="1" dirty="0">
              <a:solidFill>
                <a:srgbClr val="F2F2F1"/>
              </a:solidFill>
              <a:latin typeface="Helvetica" pitchFamily="2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AU" sz="2000" b="1" dirty="0">
              <a:solidFill>
                <a:srgbClr val="F2F2F1"/>
              </a:solidFill>
              <a:latin typeface="Helvetica" pitchFamily="2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C2BA5D9-350F-124E-9D0F-10160016E7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1954" y="272567"/>
            <a:ext cx="630988" cy="63098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10C4EBC-22C7-1341-86D2-CD6D7638F816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5348">
            <a:off x="6605050" y="508238"/>
            <a:ext cx="3025992" cy="4871390"/>
          </a:xfrm>
          <a:prstGeom prst="rect">
            <a:avLst/>
          </a:prstGeom>
          <a:effectLst>
            <a:outerShdw blurRad="317500" dist="127000" dir="3600000" sx="103000" sy="103000" algn="t" rotWithShape="0">
              <a:prstClr val="black">
                <a:alpha val="30000"/>
              </a:prst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41DF68D-30CD-2047-848C-C6F0B1B268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3261">
            <a:off x="7956792" y="2959782"/>
            <a:ext cx="3533798" cy="3567057"/>
          </a:xfrm>
          <a:prstGeom prst="rect">
            <a:avLst/>
          </a:prstGeom>
          <a:effectLst>
            <a:outerShdw blurRad="317500" dist="127000" dir="3600000" sx="103000" sy="103000" algn="t" rotWithShape="0">
              <a:prstClr val="black">
                <a:alpha val="5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186522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1933</TotalTime>
  <Words>835</Words>
  <Application>Microsoft Office PowerPoint</Application>
  <PresentationFormat>Widescreen</PresentationFormat>
  <Paragraphs>118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Helvetica</vt:lpstr>
      <vt:lpstr>Office Theme</vt:lpstr>
      <vt:lpstr>The Uluru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History of the Uluru Statement…</vt:lpstr>
      <vt:lpstr>History of the Uluru Statement…</vt:lpstr>
      <vt:lpstr>History of the Uluru Statement…</vt:lpstr>
      <vt:lpstr>History of the Uluru Statement…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Uluru Statement from the Heart</dc:title>
  <dc:creator>Thomas Ryan</dc:creator>
  <cp:lastModifiedBy>Borim Yoon</cp:lastModifiedBy>
  <cp:revision>84</cp:revision>
  <dcterms:created xsi:type="dcterms:W3CDTF">2020-11-09T22:49:33Z</dcterms:created>
  <dcterms:modified xsi:type="dcterms:W3CDTF">2020-11-12T00:34:54Z</dcterms:modified>
</cp:coreProperties>
</file>