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9" r:id="rId4"/>
    <p:sldId id="1974" r:id="rId5"/>
    <p:sldId id="1975" r:id="rId6"/>
    <p:sldId id="1976" r:id="rId7"/>
    <p:sldId id="1977" r:id="rId8"/>
    <p:sldId id="1978" r:id="rId9"/>
    <p:sldId id="1979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5050"/>
    <a:srgbClr val="CF3F25"/>
    <a:srgbClr val="D9B9B1"/>
    <a:srgbClr val="C6826F"/>
    <a:srgbClr val="712616"/>
    <a:srgbClr val="B04831"/>
    <a:srgbClr val="FFEF6B"/>
    <a:srgbClr val="F2F2F2"/>
    <a:srgbClr val="1916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3842" autoAdjust="0"/>
  </p:normalViewPr>
  <p:slideViewPr>
    <p:cSldViewPr snapToGrid="0" snapToObjects="1">
      <p:cViewPr varScale="1">
        <p:scale>
          <a:sx n="63" d="100"/>
          <a:sy n="63" d="100"/>
        </p:scale>
        <p:origin x="9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93817-664A-4AF0-931E-B03F9377B106}" type="datetimeFigureOut">
              <a:rPr lang="en-AU" smtClean="0"/>
              <a:t>16/02/2021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51981-F174-4F26-8136-BAB1F0D4D2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460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D39CA-34A4-DF4D-BA87-98A2239B7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3A2F85-8049-D044-BF06-CB289B369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5F107-0C35-784F-AF30-B4A83F9B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F816-1998-4532-A967-97FACEF12B38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9CB5A-9489-E24F-BE1B-C9826436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04A73-6F05-C74F-9E6B-EE0F6DE4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5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0DBF-5CCD-3748-AFD3-D4788AC9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AD9AB-3303-A844-A512-5A3934B56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DD899-F39B-E141-83FF-728C366DD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DFBA6-146C-46A1-8136-7A37FD87ECE1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D91CC-8716-3943-9C6F-72E2EC302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6015C-3424-DE40-9389-CF017D49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96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550DA1-B4B7-9F4F-8786-B51028347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0014CA-030F-EE44-BEAC-96D221ED8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7AF98-7B63-2746-B466-B87BF0C57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FC1A-4152-4393-B1CB-F12560DD41D8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F67E2-EE3A-8C40-A5CB-FD29CFDC5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1732-5BA8-D345-B08B-FC55C213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5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2EF95-12A0-4711-BC7A-EFE7E04B6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6F8737FE-B08E-4BB2-8EF7-E7F040A25A32}"/>
              </a:ext>
            </a:extLst>
          </p:cNvPr>
          <p:cNvSpPr>
            <a:spLocks noGrp="1"/>
          </p:cNvSpPr>
          <p:nvPr>
            <p:ph type="chart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64286-C7EB-416D-9905-3A513773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CEB-0595-4856-8066-ECA9697F51CB}" type="datetime1">
              <a:rPr lang="en-US" smtClean="0"/>
              <a:t>2/16/2021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59AA5-5A6C-44B9-A774-48671594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D2EF6-49C5-4D90-829F-3FE1B6D1E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3327-D651-44BB-9CF6-E903D74ADF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782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D39CA-34A4-DF4D-BA87-98A2239B7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3A2F85-8049-D044-BF06-CB289B369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5F107-0C35-784F-AF30-B4A83F9B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B3F97-5F3B-46DD-9A67-B8DC0832D4AB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9CB5A-9489-E24F-BE1B-C9826436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04A73-6F05-C74F-9E6B-EE0F6DE4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53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68086-DA02-234E-A243-86BBC60A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19155-28C2-D047-B51C-916093476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627A1-3023-E84B-94A9-42C7E0E08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87E5-0C66-4DF9-9F0F-0A02A24A6B37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C9385-2528-0A49-A275-809A3215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01CA3-9D90-CA49-A1B6-DAF219AA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84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77D12-30B8-634C-A21E-606CED796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6FAFC-539C-B94C-9D82-11FFAA3DF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39702-3836-114A-90E7-82BAD77BB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CEB6-349F-420F-BC15-ABCA0567FD6A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92FBF-CD6A-354B-8718-7D147DDD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5341B-15FA-A748-8076-FED564A5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CF4A-0EF3-434D-BF2D-9E2E87684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C7CED-63EF-1643-8B17-5CF16EEF7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F7B900-7F3B-824D-9EA7-465D2EBA0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63BA4-6E29-8846-B7EC-CC5D8455A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2235-6884-4F10-8D81-01EBDBC99CE5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8D907-01B6-5C43-915F-4A83E252F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2BB26-0743-6D49-9991-54C8E76EC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65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D523F-A162-4F49-AAFB-AA6AECB16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10779-0CD7-DE49-A3C6-5D311BBAA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23493-AFDD-6C4D-951D-948B99CA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985A9D-85C0-F143-8379-022CE4712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B9AF98-6DC4-214A-84C1-4A103D52B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8A4E1A-A43D-F743-8870-E31980FB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47BAE-EA18-4826-B4D9-2510E25C6AED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B48821-822A-E64A-BCE6-28A0F7A5C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CCF2D7-8E05-AA46-B590-FAAA51AEC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7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87CAE-AED1-A84C-9206-05DDD63E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AC635-6DC5-3141-8096-89164E86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E62-D54D-4146-B041-860166C64676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15792-B655-934D-8D12-961E4BF23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682CC-2A7E-1349-B7FA-D651D5C8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01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2B0AAA-C0BE-A04F-872B-58B1F95C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6DFC-9D78-404B-AA39-7CA87FD3E133}" type="datetime1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8890E-A459-4940-A782-A13D1557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38BC67-7479-CD49-9ACE-284038F5D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9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68086-DA02-234E-A243-86BBC60A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19155-28C2-D047-B51C-916093476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627A1-3023-E84B-94A9-42C7E0E08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58DF-269E-4F87-9442-3CF071EFC245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C9385-2528-0A49-A275-809A3215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01CA3-9D90-CA49-A1B6-DAF219AA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84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E935E-C2AF-E44F-ACB7-DF5ECA594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FAF6F-5A21-8F43-AD5C-9DBA29EF4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4BBD4-650B-9B49-9643-6014FF22C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FCF68-4B9A-5A4E-8FF8-EA6E856BE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BFA8-59DB-4A42-A049-50AFCF0CCC08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DC227-E8CF-5C4B-853A-302D8299C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93263-AC6E-7E48-8A90-D107BBB7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6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48EAB-7524-B54F-8D3B-785DC0021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89624A-C0BC-A443-88CE-930C9B566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6B6AF-48B7-6948-BA08-CF810AB93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5EF48-18B5-AE49-ADC5-36833894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4C732-23A1-4A3B-9C07-06C7E6433FF3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E64C0-9A85-C042-9AB1-A7B93C3F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DB22E8-7009-0844-8CCD-60A796CA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47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0DBF-5CCD-3748-AFD3-D4788AC9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AD9AB-3303-A844-A512-5A3934B56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DD899-F39B-E141-83FF-728C366DD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D9EF-5458-465E-A8E0-072F8D50C7EB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D91CC-8716-3943-9C6F-72E2EC302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6015C-3424-DE40-9389-CF017D49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96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550DA1-B4B7-9F4F-8786-B510283475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0014CA-030F-EE44-BEAC-96D221ED8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7AF98-7B63-2746-B466-B87BF0C57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7F512-8320-409D-AACF-E6F6E830DED7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F67E2-EE3A-8C40-A5CB-FD29CFDC5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1732-5BA8-D345-B08B-FC55C213A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5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77D12-30B8-634C-A21E-606CED796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6FAFC-539C-B94C-9D82-11FFAA3DF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39702-3836-114A-90E7-82BAD77BB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41AD-3D71-4625-B1C7-07E09B27012A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92FBF-CD6A-354B-8718-7D147DDD4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5341B-15FA-A748-8076-FED564A5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CF4A-0EF3-434D-BF2D-9E2E87684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C7CED-63EF-1643-8B17-5CF16EEF7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F7B900-7F3B-824D-9EA7-465D2EBA0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63BA4-6E29-8846-B7EC-CC5D8455A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2202-4760-42F0-9F00-6F5A1DEA054A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8D907-01B6-5C43-915F-4A83E252F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2BB26-0743-6D49-9991-54C8E76EC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6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D523F-A162-4F49-AAFB-AA6AECB16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10779-0CD7-DE49-A3C6-5D311BBAA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23493-AFDD-6C4D-951D-948B99CA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985A9D-85C0-F143-8379-022CE4712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B9AF98-6DC4-214A-84C1-4A103D52B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8A4E1A-A43D-F743-8870-E31980FB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B855-8908-4290-A2DD-92A61A8F06E6}" type="datetime1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B48821-822A-E64A-BCE6-28A0F7A5C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CCF2D7-8E05-AA46-B590-FAAA51AEC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87CAE-AED1-A84C-9206-05DDD63E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AC635-6DC5-3141-8096-89164E86E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A043-95EB-4DB2-A72C-79DE4A29E8D6}" type="datetime1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15792-B655-934D-8D12-961E4BF23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682CC-2A7E-1349-B7FA-D651D5C8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0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2B0AAA-C0BE-A04F-872B-58B1F95C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BDD8-B3F1-45E7-B240-E6C87FFC9763}" type="datetime1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8890E-A459-4940-A782-A13D15575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38BC67-7479-CD49-9ACE-284038F5D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9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E935E-C2AF-E44F-ACB7-DF5ECA594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FAF6F-5A21-8F43-AD5C-9DBA29EF4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4BBD4-650B-9B49-9643-6014FF22C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FCF68-4B9A-5A4E-8FF8-EA6E856BE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954F8-F824-4B94-8D55-14B7B35D2599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DC227-E8CF-5C4B-853A-302D8299C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93263-AC6E-7E48-8A90-D107BBB7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48EAB-7524-B54F-8D3B-785DC0021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89624A-C0BC-A443-88CE-930C9B566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6B6AF-48B7-6948-BA08-CF810AB93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5EF48-18B5-AE49-ADC5-36833894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E701A-25A7-4319-86E8-8F4DE4CA655B}" type="datetime1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E64C0-9A85-C042-9AB1-A7B93C3F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DB22E8-7009-0844-8CCD-60A796CA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4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A08503-E728-9344-97D0-DE7646A4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0457A-C527-6A49-867A-3DED2BF9A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F03EA-8FB3-EC4C-932E-FC6EA13CE1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373F2-CD9D-4660-9168-806E94826E37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D8B27-5DE1-AE44-9177-B0D472B8D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ADAE2-B495-9D47-92C7-7D461348A0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1026-B626-2747-BE80-F5A54922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3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A08503-E728-9344-97D0-DE7646A4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0457A-C527-6A49-867A-3DED2BF9A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F03EA-8FB3-EC4C-932E-FC6EA13CE1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975FB-DF7A-46C2-9705-5634250D6D30}" type="datetime1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D8B27-5DE1-AE44-9177-B0D472B8D8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ADAE2-B495-9D47-92C7-7D461348A0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41026-B626-2747-BE80-F5A549223C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3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romtheheart.com.au/signtheulurustatementcanva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4556D80-8C6A-134D-BBE0-0875B72ACB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0" b="800"/>
          <a:stretch/>
        </p:blipFill>
        <p:spPr>
          <a:xfrm>
            <a:off x="-1572" y="-1"/>
            <a:ext cx="12193572" cy="6858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B975EC-742C-C047-B2DE-04C5ECC1D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501" y="845234"/>
            <a:ext cx="5293426" cy="26420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B2ABD5-F268-4D27-AF51-3A872EE46D7C}"/>
              </a:ext>
            </a:extLst>
          </p:cNvPr>
          <p:cNvSpPr txBox="1"/>
          <p:nvPr/>
        </p:nvSpPr>
        <p:spPr>
          <a:xfrm>
            <a:off x="-1572" y="4387809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2F2F2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It’s fair. It’s practical. It’s time.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BC0A0C-5997-4AEA-9714-3D72ECA520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224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Our goals for a nation-building campaign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C247AF-BFE4-4248-960D-1C1574AF81B1}"/>
              </a:ext>
            </a:extLst>
          </p:cNvPr>
          <p:cNvSpPr txBox="1"/>
          <p:nvPr/>
        </p:nvSpPr>
        <p:spPr>
          <a:xfrm>
            <a:off x="2457450" y="5362387"/>
            <a:ext cx="96671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AU" sz="2400" b="1" dirty="0">
                <a:solidFill>
                  <a:srgbClr val="CF3F25"/>
                </a:solidFill>
                <a:cs typeface="Arial" panose="020B0604020202020204" pitchFamily="34" charset="0"/>
              </a:rPr>
              <a:t>Achieve</a:t>
            </a:r>
            <a:r>
              <a:rPr lang="en-AU" dirty="0">
                <a:solidFill>
                  <a:srgbClr val="19161F"/>
                </a:solidFill>
                <a:cs typeface="Arial" panose="020B0604020202020204" pitchFamily="34" charset="0"/>
              </a:rPr>
              <a:t> a historic ‘YES’ vote in a referendum for a Voice to Parliament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32F0E39-6BE1-43A5-83FE-81CEFD94BA4A}"/>
              </a:ext>
            </a:extLst>
          </p:cNvPr>
          <p:cNvSpPr txBox="1"/>
          <p:nvPr/>
        </p:nvSpPr>
        <p:spPr>
          <a:xfrm>
            <a:off x="2366010" y="2083498"/>
            <a:ext cx="9607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solidFill>
                  <a:srgbClr val="CF3F25"/>
                </a:solidFill>
                <a:cs typeface="Arial" panose="020B0604020202020204" pitchFamily="34" charset="0"/>
              </a:rPr>
              <a:t>Build</a:t>
            </a:r>
            <a:r>
              <a:rPr lang="en-AU" dirty="0">
                <a:solidFill>
                  <a:srgbClr val="19161F"/>
                </a:solidFill>
                <a:cs typeface="Arial" panose="020B0604020202020204" pitchFamily="34" charset="0"/>
              </a:rPr>
              <a:t> awareness and understanding about the Uluru Statement from the Heart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B6FA51-BC46-453C-8EEC-BDC002C902A7}"/>
              </a:ext>
            </a:extLst>
          </p:cNvPr>
          <p:cNvSpPr txBox="1"/>
          <p:nvPr/>
        </p:nvSpPr>
        <p:spPr>
          <a:xfrm>
            <a:off x="2366010" y="3152713"/>
            <a:ext cx="9383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rgbClr val="CF3F25"/>
                </a:solidFill>
                <a:cs typeface="Arial" panose="020B0604020202020204" pitchFamily="34" charset="0"/>
              </a:rPr>
              <a:t>Promote</a:t>
            </a:r>
            <a:r>
              <a:rPr lang="en-AU" dirty="0">
                <a:solidFill>
                  <a:srgbClr val="19161F"/>
                </a:solidFill>
                <a:cs typeface="Arial" panose="020B0604020202020204" pitchFamily="34" charset="0"/>
              </a:rPr>
              <a:t> a constitutionally protected Voice to Parliament for Aboriginal and Torres Strait Islander people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E43750-46A6-4E91-A663-0229D5439AB8}"/>
              </a:ext>
            </a:extLst>
          </p:cNvPr>
          <p:cNvSpPr txBox="1"/>
          <p:nvPr/>
        </p:nvSpPr>
        <p:spPr>
          <a:xfrm>
            <a:off x="2366010" y="4316139"/>
            <a:ext cx="9487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AU" sz="2400" b="1" dirty="0">
                <a:solidFill>
                  <a:srgbClr val="CF3F25"/>
                </a:solidFill>
                <a:cs typeface="Arial" panose="020B0604020202020204" pitchFamily="34" charset="0"/>
              </a:rPr>
              <a:t>Mobilise</a:t>
            </a:r>
            <a:r>
              <a:rPr lang="en-AU" dirty="0">
                <a:solidFill>
                  <a:srgbClr val="19161F"/>
                </a:solidFill>
                <a:cs typeface="Arial" panose="020B0604020202020204" pitchFamily="34" charset="0"/>
              </a:rPr>
              <a:t> Australians in a movement in support of a referendum for a Voice to Parliament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5EFE45B9-E8B4-4424-96B5-810BADE4A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63" y="1933825"/>
            <a:ext cx="1500346" cy="76101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68F6D53C-86A4-4465-9E2A-6BD01131C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87" y="3171771"/>
            <a:ext cx="1486298" cy="700549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7068A72F-70B2-4581-B622-C72B5B24B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214" y="4256252"/>
            <a:ext cx="1770045" cy="581439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BCAA9472-E179-4599-BDD5-CDE9774B2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591" y="5207708"/>
            <a:ext cx="711291" cy="67869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90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The government’s position is clear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922861-FFD9-45E6-A544-E62004C94C90}"/>
              </a:ext>
            </a:extLst>
          </p:cNvPr>
          <p:cNvSpPr txBox="1"/>
          <p:nvPr/>
        </p:nvSpPr>
        <p:spPr>
          <a:xfrm>
            <a:off x="595470" y="1775905"/>
            <a:ext cx="110120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The </a:t>
            </a:r>
            <a:r>
              <a:rPr lang="en-AU" b="1" dirty="0"/>
              <a:t>2018 Joint Select Committee on Constitutional Recognition </a:t>
            </a:r>
            <a:r>
              <a:rPr lang="en-AU" dirty="0"/>
              <a:t>recommended a two-stage process to establish the Voice: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/>
              <a:t>Co-Design with Aboriginal and Torres Strait Islander people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/>
              <a:t>Following Co-Design, in a deliberate and timely way, consider the constitutional, legislative and executive arrangements for the Voice</a:t>
            </a:r>
          </a:p>
          <a:p>
            <a:pPr marL="342900" indent="-342900">
              <a:buFont typeface="+mj-lt"/>
              <a:buAutoNum type="arabicPeriod"/>
            </a:pPr>
            <a:endParaRPr lang="en-AU" dirty="0"/>
          </a:p>
          <a:p>
            <a:r>
              <a:rPr lang="en-AU" b="1" dirty="0"/>
              <a:t>2019 Election Commitment: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/>
              <a:t>$7.3m for a Co-Design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AU" dirty="0"/>
              <a:t>“</a:t>
            </a:r>
            <a:r>
              <a:rPr lang="en-AU" b="1" dirty="0">
                <a:solidFill>
                  <a:schemeClr val="accent3"/>
                </a:solidFill>
              </a:rPr>
              <a:t>A referendum will be held once a model has been settled</a:t>
            </a:r>
            <a:r>
              <a:rPr lang="en-AU" dirty="0"/>
              <a:t>, consistent with the recommendations of the Joint Select Committee”.</a:t>
            </a:r>
          </a:p>
          <a:p>
            <a:endParaRPr lang="en-AU" dirty="0"/>
          </a:p>
          <a:p>
            <a:r>
              <a:rPr lang="en-AU" b="1" dirty="0"/>
              <a:t>2020 PM Closing the Gap speech:</a:t>
            </a:r>
          </a:p>
          <a:p>
            <a:pPr algn="just"/>
            <a:r>
              <a:rPr lang="en-AU" dirty="0"/>
              <a:t>“The [Joint Select] Committee did not make recommendations as to the legal form of the Voice, constitutional or legislation. It recommended considering this matter after the process of co-design is complete and </a:t>
            </a:r>
            <a:r>
              <a:rPr lang="en-AU" b="1" dirty="0">
                <a:solidFill>
                  <a:schemeClr val="accent3"/>
                </a:solidFill>
              </a:rPr>
              <a:t>that’s what we are doing</a:t>
            </a:r>
            <a:r>
              <a:rPr lang="en-AU" dirty="0"/>
              <a:t>. We support finalising co-design first”.</a:t>
            </a:r>
          </a:p>
        </p:txBody>
      </p:sp>
    </p:spTree>
    <p:extLst>
      <p:ext uri="{BB962C8B-B14F-4D97-AF65-F5344CB8AC3E}">
        <p14:creationId xmlns:p14="http://schemas.microsoft.com/office/powerpoint/2010/main" val="1824886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We are nearing a critical stage in co-design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166F0B-6755-40FC-A17E-993B845F3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70" y="1682285"/>
            <a:ext cx="2730611" cy="249215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5DCCB99-8A83-41E5-A5C0-2DB6B2A871E3}"/>
              </a:ext>
            </a:extLst>
          </p:cNvPr>
          <p:cNvGrpSpPr/>
          <p:nvPr/>
        </p:nvGrpSpPr>
        <p:grpSpPr>
          <a:xfrm>
            <a:off x="4950951" y="1884405"/>
            <a:ext cx="3485238" cy="2282591"/>
            <a:chOff x="4370666" y="1665618"/>
            <a:chExt cx="3652183" cy="255025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CA75F5A-81F6-4F3A-84AF-BB9A61322A15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0666" y="2227055"/>
              <a:ext cx="2053292" cy="198881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8D6979-5709-414F-A34A-9AC6E5874A32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8501" y="1665618"/>
              <a:ext cx="910590" cy="108584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395DCBD-57BA-4B8A-8F6C-8AC3F4F4F4BB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12259" y="1884749"/>
              <a:ext cx="910590" cy="108584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9959D0D-A769-44EB-9C04-F99D87C72007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99541" y="3020313"/>
              <a:ext cx="910590" cy="108584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04A6F95-CF06-463D-BCCC-C4950374BABC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61230" y="2479151"/>
              <a:ext cx="910590" cy="1085847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07B9599-6A6F-4DC1-8239-CC824AA6A31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9486900" y="1998790"/>
            <a:ext cx="2028974" cy="2053822"/>
          </a:xfrm>
          <a:prstGeom prst="rect">
            <a:avLst/>
          </a:prstGeom>
        </p:spPr>
      </p:pic>
      <p:graphicFrame>
        <p:nvGraphicFramePr>
          <p:cNvPr id="17" name="Table 19">
            <a:extLst>
              <a:ext uri="{FF2B5EF4-FFF2-40B4-BE49-F238E27FC236}">
                <a16:creationId xmlns:a16="http://schemas.microsoft.com/office/drawing/2014/main" id="{786F745B-075D-4FEC-AA49-31C359F55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628733"/>
              </p:ext>
            </p:extLst>
          </p:nvPr>
        </p:nvGraphicFramePr>
        <p:xfrm>
          <a:off x="194310" y="4837224"/>
          <a:ext cx="1163574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086185304"/>
                    </a:ext>
                  </a:extLst>
                </a:gridCol>
                <a:gridCol w="5269230">
                  <a:extLst>
                    <a:ext uri="{9D8B030D-6E8A-4147-A177-3AD203B41FA5}">
                      <a16:colId xmlns:a16="http://schemas.microsoft.com/office/drawing/2014/main" val="760105319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2395371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Co-Design Committees draft options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Public consultations on options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/>
                        <a:t>Final report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262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October 2019-November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December 2020-March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 dirty="0"/>
                        <a:t>First half of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8157"/>
                  </a:ext>
                </a:extLst>
              </a:tr>
            </a:tbl>
          </a:graphicData>
        </a:graphic>
      </p:graphicFrame>
      <p:sp>
        <p:nvSpPr>
          <p:cNvPr id="20" name="Arrow: Right 19">
            <a:extLst>
              <a:ext uri="{FF2B5EF4-FFF2-40B4-BE49-F238E27FC236}">
                <a16:creationId xmlns:a16="http://schemas.microsoft.com/office/drawing/2014/main" id="{40F18FED-1A8B-4332-8732-BF675907D41F}"/>
              </a:ext>
            </a:extLst>
          </p:cNvPr>
          <p:cNvSpPr/>
          <p:nvPr/>
        </p:nvSpPr>
        <p:spPr>
          <a:xfrm>
            <a:off x="3987009" y="2625695"/>
            <a:ext cx="471036" cy="1310710"/>
          </a:xfrm>
          <a:prstGeom prst="rightArrow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accent5"/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1D49D08-9F67-4BE4-91C0-37DE93C6EE83}"/>
              </a:ext>
            </a:extLst>
          </p:cNvPr>
          <p:cNvSpPr/>
          <p:nvPr/>
        </p:nvSpPr>
        <p:spPr>
          <a:xfrm>
            <a:off x="8951000" y="2625695"/>
            <a:ext cx="471036" cy="1310710"/>
          </a:xfrm>
          <a:prstGeom prst="rightArrow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accent5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5B673D4-AD1C-4F3D-8645-FC24CC238AC4}"/>
              </a:ext>
            </a:extLst>
          </p:cNvPr>
          <p:cNvSpPr/>
          <p:nvPr/>
        </p:nvSpPr>
        <p:spPr>
          <a:xfrm>
            <a:off x="4857750" y="1682285"/>
            <a:ext cx="3752850" cy="3986983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7132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Our position is clear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4BF38E-9BB3-4B52-A253-1E846EDD33C9}"/>
              </a:ext>
            </a:extLst>
          </p:cNvPr>
          <p:cNvSpPr txBox="1"/>
          <p:nvPr/>
        </p:nvSpPr>
        <p:spPr>
          <a:xfrm>
            <a:off x="595470" y="1943100"/>
            <a:ext cx="11012068" cy="1929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government must </a:t>
            </a:r>
            <a:r>
              <a:rPr lang="en-AU" sz="2000" b="1" dirty="0">
                <a:solidFill>
                  <a:srgbClr val="BE493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honour its election commitment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a referendum to enshrine an Aboriginal and Torres Strait Islander </a:t>
            </a:r>
            <a:r>
              <a:rPr lang="en-AU" sz="2000" b="1" dirty="0">
                <a:solidFill>
                  <a:srgbClr val="BE493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Voice in the Constitution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Enabling legislation for the Voice must be </a:t>
            </a:r>
            <a:r>
              <a:rPr lang="en-AU" sz="2000" b="1" dirty="0">
                <a:solidFill>
                  <a:srgbClr val="BE493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passed after a referendum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has been held in the </a:t>
            </a:r>
            <a:r>
              <a:rPr lang="en-AU" sz="2000" b="1" dirty="0">
                <a:solidFill>
                  <a:srgbClr val="BE493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term of Parliament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8144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Week of Action is about the people, not politicians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4BF38E-9BB3-4B52-A253-1E846EDD33C9}"/>
              </a:ext>
            </a:extLst>
          </p:cNvPr>
          <p:cNvSpPr txBox="1"/>
          <p:nvPr/>
        </p:nvSpPr>
        <p:spPr>
          <a:xfrm>
            <a:off x="595470" y="1775905"/>
            <a:ext cx="11012068" cy="3225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Raise public awareness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about the consultation process and inform people about our submission that is guided by the Uluru Statement</a:t>
            </a:r>
          </a:p>
          <a:p>
            <a:pPr marL="514350" lvl="0" indent="-51435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Facilitate a large number of </a:t>
            </a: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high-quality individual submissions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consultation process</a:t>
            </a:r>
          </a:p>
          <a:p>
            <a:pPr marL="514350" lvl="0" indent="-51435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and demonstrate a </a:t>
            </a: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wave of public support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from a wide range of people, for a Voice to Parliament enabled by the Constitution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99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What can I do for the Week of Action?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4BF38E-9BB3-4B52-A253-1E846EDD33C9}"/>
              </a:ext>
            </a:extLst>
          </p:cNvPr>
          <p:cNvSpPr txBox="1"/>
          <p:nvPr/>
        </p:nvSpPr>
        <p:spPr>
          <a:xfrm>
            <a:off x="584462" y="1457739"/>
            <a:ext cx="11012068" cy="505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NOW!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Uluru Statement Canvas on our website: 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https://fromtheheart.com.au/signtheulurustatementcanvas/</a:t>
            </a: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Canvas on Facebook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the From the Heart logo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your Facebook profile picture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endParaRPr lang="en-AU" sz="2000" b="1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r>
              <a:rPr lang="en-AU" sz="20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THE WEEK OF ACTION STARTS</a:t>
            </a:r>
            <a:endParaRPr lang="en-AU" sz="2000" b="1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Heart’s submission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your own submission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support of our key positions on the Voice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Participate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seven-day schedule of actions – coming soon!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everything you do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your communities and networks</a:t>
            </a: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623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FB0F208-CBA2-4F4F-AF51-2A8029E316CB}"/>
              </a:ext>
            </a:extLst>
          </p:cNvPr>
          <p:cNvCxnSpPr>
            <a:cxnSpLocks/>
          </p:cNvCxnSpPr>
          <p:nvPr/>
        </p:nvCxnSpPr>
        <p:spPr>
          <a:xfrm>
            <a:off x="5954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A7245-BD3E-474E-9BBF-8FE2242E39CF}"/>
              </a:ext>
            </a:extLst>
          </p:cNvPr>
          <p:cNvCxnSpPr>
            <a:cxnSpLocks/>
          </p:cNvCxnSpPr>
          <p:nvPr/>
        </p:nvCxnSpPr>
        <p:spPr>
          <a:xfrm>
            <a:off x="595470" y="6120719"/>
            <a:ext cx="110120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1DAD86-9EB3-6946-9BA6-8FB899B448E7}"/>
              </a:ext>
            </a:extLst>
          </p:cNvPr>
          <p:cNvSpPr txBox="1"/>
          <p:nvPr/>
        </p:nvSpPr>
        <p:spPr>
          <a:xfrm>
            <a:off x="595470" y="6246438"/>
            <a:ext cx="288448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 err="1">
                <a:solidFill>
                  <a:srgbClr val="19161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www.fromtheheart.com.au</a:t>
            </a:r>
            <a:endParaRPr lang="en-US" sz="800" b="1" dirty="0">
              <a:solidFill>
                <a:srgbClr val="19161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B0D805-37B9-B744-B3A9-23B386455DC6}"/>
              </a:ext>
            </a:extLst>
          </p:cNvPr>
          <p:cNvSpPr txBox="1"/>
          <p:nvPr/>
        </p:nvSpPr>
        <p:spPr>
          <a:xfrm>
            <a:off x="595470" y="900430"/>
            <a:ext cx="110120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srgbClr val="CF3F2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We will provide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429FCE-3D91-F846-9850-C759F2D12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958" y="126619"/>
            <a:ext cx="720000" cy="7200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8349F2A-29FD-8C4B-B3B5-3B18FACAA9C0}"/>
              </a:ext>
            </a:extLst>
          </p:cNvPr>
          <p:cNvCxnSpPr>
            <a:cxnSpLocks/>
          </p:cNvCxnSpPr>
          <p:nvPr/>
        </p:nvCxnSpPr>
        <p:spPr>
          <a:xfrm>
            <a:off x="6693570" y="486619"/>
            <a:ext cx="4913968" cy="0"/>
          </a:xfrm>
          <a:prstGeom prst="line">
            <a:avLst/>
          </a:prstGeom>
          <a:ln w="19050">
            <a:solidFill>
              <a:srgbClr val="FFEF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FC7C-EBD2-4198-BE03-CCC8CCC7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4BF38E-9BB3-4B52-A253-1E846EDD33C9}"/>
              </a:ext>
            </a:extLst>
          </p:cNvPr>
          <p:cNvSpPr txBox="1"/>
          <p:nvPr/>
        </p:nvSpPr>
        <p:spPr>
          <a:xfrm>
            <a:off x="595470" y="1775905"/>
            <a:ext cx="11012068" cy="256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starting date!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making a submission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full</a:t>
            </a:r>
            <a:r>
              <a:rPr lang="en-A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AU" sz="20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submission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easy-to-access key points and summaries</a:t>
            </a: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schedule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daily actions</a:t>
            </a:r>
            <a:endParaRPr lang="en-AU" sz="2000" b="1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  <a:buFont typeface="+mj-lt"/>
              <a:buAutoNum type="arabicPeriod"/>
            </a:pPr>
            <a:r>
              <a:rPr lang="en-AU" sz="2000" b="1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Tools and collateral </a:t>
            </a:r>
            <a:r>
              <a:rPr lang="en-A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daily activities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E4930"/>
              </a:buClr>
            </a:pP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347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D717A2-BB14-4A18-8F02-26871D986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41026-B626-2747-BE80-F5A549223C57}" type="slidenum">
              <a:rPr lang="en-US" smtClean="0"/>
              <a:t>9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E9B1AC-A277-234D-A3EA-4A73A27703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0" b="800"/>
          <a:stretch/>
        </p:blipFill>
        <p:spPr>
          <a:xfrm>
            <a:off x="0" y="-27433"/>
            <a:ext cx="12193572" cy="6858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86FE39-3862-F745-86C2-29D5A9B0A85B}"/>
              </a:ext>
            </a:extLst>
          </p:cNvPr>
          <p:cNvSpPr txBox="1"/>
          <p:nvPr/>
        </p:nvSpPr>
        <p:spPr>
          <a:xfrm>
            <a:off x="3100667" y="3128355"/>
            <a:ext cx="59922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www.fromtheheart.com.au</a:t>
            </a:r>
          </a:p>
          <a:p>
            <a:pPr algn="ctr"/>
            <a:endParaRPr lang="en-US" b="1" dirty="0">
              <a:solidFill>
                <a:schemeClr val="bg1">
                  <a:lumMod val="9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C269EA-B8F5-844D-BDBF-48A41D64FCE1}"/>
              </a:ext>
            </a:extLst>
          </p:cNvPr>
          <p:cNvSpPr txBox="1"/>
          <p:nvPr/>
        </p:nvSpPr>
        <p:spPr>
          <a:xfrm>
            <a:off x="4481995" y="3988904"/>
            <a:ext cx="322958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EF6B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@</a:t>
            </a:r>
            <a:r>
              <a:rPr lang="en-US" sz="1200" b="1" dirty="0" err="1">
                <a:solidFill>
                  <a:srgbClr val="FFEF6B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fromtheheartau</a:t>
            </a:r>
            <a:endParaRPr lang="en-US" sz="1200" b="1" dirty="0">
              <a:solidFill>
                <a:srgbClr val="FFEF6B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103D45-3FF5-E64F-9DDA-E1B99C50F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266" y="915315"/>
            <a:ext cx="2213040" cy="22130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D1F4EE-8A41-4E4A-A457-375069335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9236" y="3434906"/>
            <a:ext cx="1435100" cy="723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05EA76-5A1F-4C30-AE2F-693ADA96C89A}"/>
              </a:ext>
            </a:extLst>
          </p:cNvPr>
          <p:cNvSpPr txBox="1"/>
          <p:nvPr/>
        </p:nvSpPr>
        <p:spPr>
          <a:xfrm>
            <a:off x="4356378" y="4461265"/>
            <a:ext cx="345259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information, please contact:</a:t>
            </a:r>
          </a:p>
          <a:p>
            <a:pPr>
              <a:spcAft>
                <a:spcPts val="600"/>
              </a:spcAft>
            </a:pPr>
            <a:r>
              <a:rPr lang="en-AU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</a:t>
            </a:r>
            <a:r>
              <a:rPr lang="en-A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@fromtheheart.com.au</a:t>
            </a:r>
            <a:endParaRPr lang="en-A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77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TH">
      <a:dk1>
        <a:sysClr val="windowText" lastClr="000000"/>
      </a:dk1>
      <a:lt1>
        <a:sysClr val="window" lastClr="FFFFFF"/>
      </a:lt1>
      <a:dk2>
        <a:srgbClr val="003778"/>
      </a:dk2>
      <a:lt2>
        <a:srgbClr val="E7E6E6"/>
      </a:lt2>
      <a:accent1>
        <a:srgbClr val="004390"/>
      </a:accent1>
      <a:accent2>
        <a:srgbClr val="228CCA"/>
      </a:accent2>
      <a:accent3>
        <a:srgbClr val="D03F26"/>
      </a:accent3>
      <a:accent4>
        <a:srgbClr val="FFF36D"/>
      </a:accent4>
      <a:accent5>
        <a:srgbClr val="712616"/>
      </a:accent5>
      <a:accent6>
        <a:srgbClr val="B04831"/>
      </a:accent6>
      <a:hlink>
        <a:srgbClr val="C6826F"/>
      </a:hlink>
      <a:folHlink>
        <a:srgbClr val="D9B9B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FDDA4DB-D4FC-405F-9397-29625ADA8128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2276</TotalTime>
  <Words>559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Office Theme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Bradford</dc:creator>
  <cp:lastModifiedBy>Borim Yoon</cp:lastModifiedBy>
  <cp:revision>135</cp:revision>
  <dcterms:created xsi:type="dcterms:W3CDTF">2020-06-16T07:41:45Z</dcterms:created>
  <dcterms:modified xsi:type="dcterms:W3CDTF">2021-02-16T05:30:16Z</dcterms:modified>
</cp:coreProperties>
</file>